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372" r:id="rId3"/>
    <p:sldId id="257" r:id="rId4"/>
    <p:sldId id="374" r:id="rId5"/>
    <p:sldId id="375" r:id="rId6"/>
    <p:sldId id="376" r:id="rId7"/>
    <p:sldId id="259" r:id="rId8"/>
    <p:sldId id="281" r:id="rId9"/>
    <p:sldId id="342" r:id="rId10"/>
    <p:sldId id="343" r:id="rId11"/>
    <p:sldId id="344" r:id="rId12"/>
    <p:sldId id="345" r:id="rId13"/>
    <p:sldId id="269" r:id="rId14"/>
    <p:sldId id="355" r:id="rId15"/>
    <p:sldId id="356" r:id="rId16"/>
    <p:sldId id="357" r:id="rId17"/>
    <p:sldId id="358" r:id="rId18"/>
    <p:sldId id="352" r:id="rId19"/>
    <p:sldId id="351" r:id="rId20"/>
    <p:sldId id="480" r:id="rId21"/>
    <p:sldId id="350" r:id="rId22"/>
    <p:sldId id="359" r:id="rId23"/>
    <p:sldId id="360" r:id="rId24"/>
    <p:sldId id="349" r:id="rId25"/>
    <p:sldId id="361" r:id="rId26"/>
    <p:sldId id="348" r:id="rId27"/>
    <p:sldId id="381" r:id="rId28"/>
    <p:sldId id="437" r:id="rId29"/>
    <p:sldId id="441" r:id="rId30"/>
    <p:sldId id="440" r:id="rId31"/>
    <p:sldId id="444" r:id="rId32"/>
    <p:sldId id="439" r:id="rId33"/>
    <p:sldId id="438" r:id="rId34"/>
    <p:sldId id="442" r:id="rId35"/>
    <p:sldId id="443" r:id="rId36"/>
    <p:sldId id="382" r:id="rId37"/>
    <p:sldId id="387" r:id="rId38"/>
    <p:sldId id="410" r:id="rId39"/>
    <p:sldId id="413" r:id="rId40"/>
    <p:sldId id="479" r:id="rId41"/>
    <p:sldId id="392" r:id="rId42"/>
    <p:sldId id="412" r:id="rId43"/>
    <p:sldId id="411" r:id="rId44"/>
    <p:sldId id="416" r:id="rId45"/>
    <p:sldId id="414" r:id="rId46"/>
    <p:sldId id="415" r:id="rId47"/>
    <p:sldId id="393" r:id="rId48"/>
    <p:sldId id="394" r:id="rId49"/>
    <p:sldId id="385" r:id="rId50"/>
    <p:sldId id="388" r:id="rId51"/>
    <p:sldId id="418" r:id="rId52"/>
    <p:sldId id="417" r:id="rId53"/>
    <p:sldId id="419" r:id="rId54"/>
    <p:sldId id="396" r:id="rId55"/>
    <p:sldId id="420" r:id="rId56"/>
    <p:sldId id="421" r:id="rId57"/>
    <p:sldId id="422" r:id="rId58"/>
    <p:sldId id="423" r:id="rId59"/>
    <p:sldId id="426" r:id="rId60"/>
    <p:sldId id="425" r:id="rId61"/>
    <p:sldId id="427" r:id="rId62"/>
    <p:sldId id="424" r:id="rId63"/>
    <p:sldId id="395" r:id="rId64"/>
    <p:sldId id="428" r:id="rId65"/>
    <p:sldId id="436" r:id="rId66"/>
    <p:sldId id="435" r:id="rId67"/>
    <p:sldId id="434" r:id="rId68"/>
    <p:sldId id="433" r:id="rId69"/>
    <p:sldId id="432" r:id="rId70"/>
    <p:sldId id="431" r:id="rId71"/>
    <p:sldId id="430" r:id="rId72"/>
    <p:sldId id="429" r:id="rId73"/>
    <p:sldId id="384" r:id="rId74"/>
    <p:sldId id="389" r:id="rId75"/>
    <p:sldId id="445" r:id="rId76"/>
    <p:sldId id="446" r:id="rId77"/>
    <p:sldId id="447" r:id="rId78"/>
    <p:sldId id="454" r:id="rId79"/>
    <p:sldId id="455" r:id="rId80"/>
    <p:sldId id="456" r:id="rId81"/>
    <p:sldId id="453" r:id="rId82"/>
    <p:sldId id="452" r:id="rId83"/>
    <p:sldId id="451" r:id="rId84"/>
    <p:sldId id="459" r:id="rId85"/>
    <p:sldId id="457" r:id="rId86"/>
    <p:sldId id="458" r:id="rId87"/>
    <p:sldId id="462" r:id="rId88"/>
    <p:sldId id="464" r:id="rId89"/>
    <p:sldId id="463" r:id="rId90"/>
    <p:sldId id="460" r:id="rId91"/>
    <p:sldId id="476" r:id="rId92"/>
    <p:sldId id="475" r:id="rId93"/>
    <p:sldId id="474" r:id="rId94"/>
    <p:sldId id="473" r:id="rId95"/>
    <p:sldId id="472" r:id="rId96"/>
    <p:sldId id="471" r:id="rId97"/>
    <p:sldId id="470" r:id="rId98"/>
    <p:sldId id="469" r:id="rId99"/>
    <p:sldId id="468" r:id="rId100"/>
    <p:sldId id="467" r:id="rId101"/>
    <p:sldId id="466" r:id="rId102"/>
    <p:sldId id="383" r:id="rId103"/>
    <p:sldId id="390" r:id="rId104"/>
    <p:sldId id="405" r:id="rId105"/>
    <p:sldId id="477" r:id="rId106"/>
    <p:sldId id="404" r:id="rId107"/>
    <p:sldId id="478" r:id="rId108"/>
    <p:sldId id="403" r:id="rId109"/>
    <p:sldId id="406" r:id="rId110"/>
    <p:sldId id="407" r:id="rId111"/>
    <p:sldId id="408" r:id="rId112"/>
    <p:sldId id="409" r:id="rId113"/>
    <p:sldId id="402" r:id="rId1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7AC"/>
    <a:srgbClr val="FF66CC"/>
    <a:srgbClr val="CC0099"/>
    <a:srgbClr val="FFDC47"/>
    <a:srgbClr val="5EEC3C"/>
    <a:srgbClr val="CCCC00"/>
    <a:srgbClr val="FFCC66"/>
    <a:srgbClr val="007033"/>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147" d="100"/>
          <a:sy n="147" d="100"/>
        </p:scale>
        <p:origin x="522" y="126"/>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97"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09EE2-0539-4B89-9FF8-33D9C30D62AD}"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E2BBA-2042-490D-ACCF-53B95DFFCFF0}" type="slidenum">
              <a:rPr lang="en-US" smtClean="0"/>
              <a:t>‹#›</a:t>
            </a:fld>
            <a:endParaRPr lang="en-US"/>
          </a:p>
        </p:txBody>
      </p:sp>
    </p:spTree>
    <p:extLst>
      <p:ext uri="{BB962C8B-B14F-4D97-AF65-F5344CB8AC3E}">
        <p14:creationId xmlns:p14="http://schemas.microsoft.com/office/powerpoint/2010/main" val="2844784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5770" y="1044700"/>
            <a:ext cx="5039265" cy="1679755"/>
          </a:xfrm>
          <a:noFill/>
          <a:effectLst>
            <a:outerShdw blurRad="50800" dist="38100" dir="2700000" algn="tl" rotWithShape="0">
              <a:prstClr val="black">
                <a:alpha val="40000"/>
              </a:prstClr>
            </a:outerShdw>
          </a:effectLst>
        </p:spPr>
        <p:txBody>
          <a:bodyPr>
            <a:normAutofit/>
          </a:bodyPr>
          <a:lstStyle>
            <a:lvl1pPr algn="r">
              <a:defRPr sz="3600">
                <a:solidFill>
                  <a:srgbClr val="FFFF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655770" y="2571750"/>
            <a:ext cx="5028887" cy="1068935"/>
          </a:xfrm>
        </p:spPr>
        <p:txBody>
          <a:bodyPr>
            <a:normAutofit/>
          </a:bodyPr>
          <a:lstStyle>
            <a:lvl1pPr marL="0" indent="0" algn="r">
              <a:buNone/>
              <a:defRPr sz="2800" b="0" i="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 xmlns:a16="http://schemas.microsoft.com/office/drawing/2014/main" id="{564B0D0D-72AD-4F1D-ABBA-C4F2E0CECD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350110"/>
            <a:ext cx="8246070" cy="610820"/>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960930"/>
            <a:ext cx="8246070" cy="2595980"/>
          </a:xfrm>
        </p:spPr>
        <p:txBody>
          <a:bodyPr/>
          <a:lstStyle>
            <a:lvl1pPr algn="l">
              <a:defRPr sz="2800">
                <a:solidFill>
                  <a:schemeClr val="bg1">
                    <a:lumMod val="95000"/>
                  </a:schemeClr>
                </a:solidFill>
              </a:defRPr>
            </a:lvl1pPr>
            <a:lvl2pPr algn="l">
              <a:defRPr>
                <a:solidFill>
                  <a:schemeClr val="bg1">
                    <a:lumMod val="95000"/>
                  </a:schemeClr>
                </a:solidFill>
              </a:defRPr>
            </a:lvl2pPr>
            <a:lvl3pPr algn="l">
              <a:defRPr>
                <a:solidFill>
                  <a:schemeClr val="bg1">
                    <a:lumMod val="95000"/>
                  </a:schemeClr>
                </a:solidFill>
              </a:defRPr>
            </a:lvl3pPr>
            <a:lvl4pPr algn="l">
              <a:defRPr>
                <a:solidFill>
                  <a:schemeClr val="bg1">
                    <a:lumMod val="95000"/>
                  </a:schemeClr>
                </a:solidFill>
              </a:defRPr>
            </a:lvl4pPr>
            <a:lvl5pPr algn="l">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7655" y="433880"/>
            <a:ext cx="5802790" cy="572644"/>
          </a:xfrm>
        </p:spPr>
        <p:txBody>
          <a:bodyPr>
            <a:normAutofit/>
          </a:bodyPr>
          <a:lstStyle>
            <a:lvl1pPr algn="l">
              <a:defRPr sz="360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197655" y="1044700"/>
            <a:ext cx="5802790" cy="3511061"/>
          </a:xfrm>
        </p:spPr>
        <p:txBody>
          <a:bodyPr/>
          <a:lstStyle>
            <a:lvl1pPr>
              <a:defRPr sz="28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350110"/>
            <a:ext cx="8246071" cy="610820"/>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960930"/>
            <a:ext cx="4040188" cy="479822"/>
          </a:xfrm>
        </p:spPr>
        <p:txBody>
          <a:bodyPr anchor="b"/>
          <a:lstStyle>
            <a:lvl1pPr marL="0" indent="0" algn="ctr">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419045"/>
            <a:ext cx="4040188" cy="2137871"/>
          </a:xfrm>
        </p:spPr>
        <p:txBody>
          <a:bodyPr/>
          <a:lstStyle>
            <a:lvl1pPr algn="ctr">
              <a:defRPr sz="2400">
                <a:solidFill>
                  <a:schemeClr val="bg1">
                    <a:lumMod val="95000"/>
                  </a:schemeClr>
                </a:solidFill>
              </a:defRPr>
            </a:lvl1pPr>
            <a:lvl2pPr algn="ctr">
              <a:defRPr sz="2000">
                <a:solidFill>
                  <a:schemeClr val="bg1">
                    <a:lumMod val="95000"/>
                  </a:schemeClr>
                </a:solidFill>
              </a:defRPr>
            </a:lvl2pPr>
            <a:lvl3pPr algn="ctr">
              <a:defRPr sz="1800">
                <a:solidFill>
                  <a:schemeClr val="bg1">
                    <a:lumMod val="95000"/>
                  </a:schemeClr>
                </a:solidFill>
              </a:defRPr>
            </a:lvl3pPr>
            <a:lvl4pPr algn="ctr">
              <a:defRPr sz="1600">
                <a:solidFill>
                  <a:schemeClr val="bg1">
                    <a:lumMod val="95000"/>
                  </a:schemeClr>
                </a:solidFill>
              </a:defRPr>
            </a:lvl4pPr>
            <a:lvl5pPr algn="ctr">
              <a:defRPr sz="1600">
                <a:solidFill>
                  <a:schemeClr val="bg1">
                    <a:lumMod val="9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960930"/>
            <a:ext cx="4041775" cy="479822"/>
          </a:xfrm>
        </p:spPr>
        <p:txBody>
          <a:bodyPr anchor="b"/>
          <a:lstStyle>
            <a:lvl1pPr marL="0" indent="0" algn="ctr">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419045"/>
            <a:ext cx="4041775" cy="2137871"/>
          </a:xfrm>
        </p:spPr>
        <p:txBody>
          <a:bodyPr/>
          <a:lstStyle>
            <a:lvl1pPr algn="ctr">
              <a:defRPr sz="2400">
                <a:solidFill>
                  <a:schemeClr val="bg1">
                    <a:lumMod val="95000"/>
                  </a:schemeClr>
                </a:solidFill>
              </a:defRPr>
            </a:lvl1pPr>
            <a:lvl2pPr algn="ctr">
              <a:defRPr sz="2000">
                <a:solidFill>
                  <a:schemeClr val="bg1">
                    <a:lumMod val="95000"/>
                  </a:schemeClr>
                </a:solidFill>
              </a:defRPr>
            </a:lvl2pPr>
            <a:lvl3pPr algn="ctr">
              <a:defRPr sz="1800">
                <a:solidFill>
                  <a:schemeClr val="bg1">
                    <a:lumMod val="95000"/>
                  </a:schemeClr>
                </a:solidFill>
              </a:defRPr>
            </a:lvl3pPr>
            <a:lvl4pPr algn="ctr">
              <a:defRPr sz="1600">
                <a:solidFill>
                  <a:schemeClr val="bg1">
                    <a:lumMod val="95000"/>
                  </a:schemeClr>
                </a:solidFill>
              </a:defRPr>
            </a:lvl4pPr>
            <a:lvl5pPr algn="ctr">
              <a:defRPr sz="1600">
                <a:solidFill>
                  <a:schemeClr val="bg1">
                    <a:lumMod val="9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4/2/2025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video" Target="https://www.youtube.com/embed/ZiM8hO5v_oE"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video" Target="https://www.youtube.com/embed/-LwtQJFqNOA"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video" Target="https://www.youtube.com/embed/MDkVYN6Rk_I"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video" Target="https://www.youtube.com/embed/fBAW51ilpLw"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video" Target="https://www.youtube.com/embed/SKrntystOnE"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video" Target="https://www.youtube.com/embed/IPDoNdZvGxk"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ideo" Target="https://www.youtube.com/embed/4tz-HFSoEZY"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video" Target="https://www.youtube.com/embed/UEYsZH49H_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video" Target="https://www.youtube.com/embed/DfFJnTeLdY4"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video" Target="https://www.youtube.com/embed/K71oq65EiK0"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video" Target="https://www.youtube.com/embed/wUZpFX0CS1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video" Target="https://www.youtube.com/embed/SWDZ7qlINC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MKhD1U-Kwew"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pTHpe-3ZHCg"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2875" y="1044700"/>
            <a:ext cx="3972160" cy="1679755"/>
          </a:xfrm>
        </p:spPr>
        <p:txBody>
          <a:bodyPr>
            <a:normAutofit fontScale="90000"/>
          </a:bodyPr>
          <a:lstStyle/>
          <a:p>
            <a:pPr algn="ctr"/>
            <a:r>
              <a:rPr lang="en-US" dirty="0" smtClean="0"/>
              <a:t>Skating Merit Badge</a:t>
            </a:r>
            <a:br>
              <a:rPr lang="en-US" dirty="0" smtClean="0"/>
            </a:br>
            <a:r>
              <a:rPr lang="en-US" dirty="0" smtClean="0"/>
              <a:t>Skateboarding Option</a:t>
            </a:r>
            <a:endParaRPr lang="en-US" dirty="0"/>
          </a:p>
        </p:txBody>
      </p:sp>
      <p:sp>
        <p:nvSpPr>
          <p:cNvPr id="3" name="Subtitle 2"/>
          <p:cNvSpPr>
            <a:spLocks noGrp="1"/>
          </p:cNvSpPr>
          <p:nvPr>
            <p:ph type="subTitle" idx="1"/>
          </p:nvPr>
        </p:nvSpPr>
        <p:spPr/>
        <p:txBody>
          <a:bodyPr/>
          <a:lstStyle/>
          <a:p>
            <a:r>
              <a:rPr lang="en-US" dirty="0" smtClean="0"/>
              <a:t>Troop 344 and 9344</a:t>
            </a:r>
          </a:p>
          <a:p>
            <a:r>
              <a:rPr lang="en-US" dirty="0" smtClean="0"/>
              <a:t>Pemberville, OH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475" y="1417852"/>
            <a:ext cx="914400" cy="93345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433880"/>
            <a:ext cx="3664920" cy="1221640"/>
          </a:xfrm>
        </p:spPr>
        <p:txBody>
          <a:bodyPr>
            <a:normAutofit/>
          </a:bodyPr>
          <a:lstStyle/>
          <a:p>
            <a:r>
              <a:rPr lang="en-US" sz="3200" dirty="0" smtClean="0"/>
              <a:t>Hazards of Skating</a:t>
            </a:r>
            <a:br>
              <a:rPr lang="en-US" sz="3200" dirty="0" smtClean="0"/>
            </a:br>
            <a:r>
              <a:rPr lang="en-US" sz="3200" dirty="0" smtClean="0"/>
              <a:t>(continued)</a:t>
            </a:r>
            <a:endParaRPr lang="en-US" sz="3200" dirty="0"/>
          </a:p>
        </p:txBody>
      </p:sp>
      <p:sp>
        <p:nvSpPr>
          <p:cNvPr id="3" name="Content Placeholder 2"/>
          <p:cNvSpPr>
            <a:spLocks noGrp="1"/>
          </p:cNvSpPr>
          <p:nvPr>
            <p:ph idx="1"/>
          </p:nvPr>
        </p:nvSpPr>
        <p:spPr>
          <a:xfrm>
            <a:off x="448966" y="1808225"/>
            <a:ext cx="4733854" cy="2595985"/>
          </a:xfrm>
        </p:spPr>
        <p:txBody>
          <a:bodyPr>
            <a:normAutofit fontScale="77500" lnSpcReduction="20000"/>
          </a:bodyPr>
          <a:lstStyle/>
          <a:p>
            <a:pPr marL="514350" indent="-514350">
              <a:buFont typeface="+mj-lt"/>
              <a:buAutoNum type="arabicPeriod" startAt="5"/>
            </a:pPr>
            <a:r>
              <a:rPr lang="en-US" b="1" dirty="0" smtClean="0"/>
              <a:t>Hand </a:t>
            </a:r>
            <a:r>
              <a:rPr lang="en-US" b="1" dirty="0"/>
              <a:t>and Wrist Injuries</a:t>
            </a:r>
            <a:r>
              <a:rPr lang="en-US" dirty="0"/>
              <a:t/>
            </a:r>
            <a:br>
              <a:rPr lang="en-US" dirty="0"/>
            </a:br>
            <a:r>
              <a:rPr lang="en-US" dirty="0"/>
              <a:t>When we experience a slip or fall, our immediate instinct is to put our hands out to catch ourselves--which is good, because it protects the more important head and face. But it can also result in serious injury to the hand or wrist from the force of the impact.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30" y="1799490"/>
            <a:ext cx="3318115" cy="2604720"/>
          </a:xfrm>
          <a:prstGeom prst="rect">
            <a:avLst/>
          </a:prstGeom>
        </p:spPr>
      </p:pic>
    </p:spTree>
    <p:extLst>
      <p:ext uri="{BB962C8B-B14F-4D97-AF65-F5344CB8AC3E}">
        <p14:creationId xmlns:p14="http://schemas.microsoft.com/office/powerpoint/2010/main" val="6390741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2" y="1502815"/>
            <a:ext cx="4123034" cy="3359510"/>
          </a:xfrm>
        </p:spPr>
        <p:txBody>
          <a:bodyPr>
            <a:normAutofit/>
          </a:bodyPr>
          <a:lstStyle/>
          <a:p>
            <a:pPr marL="0" indent="0">
              <a:lnSpc>
                <a:spcPct val="90000"/>
              </a:lnSpc>
              <a:spcBef>
                <a:spcPts val="480"/>
              </a:spcBef>
              <a:buNone/>
            </a:pPr>
            <a:r>
              <a:rPr lang="en-US" sz="1800" b="1" dirty="0"/>
              <a:t>Controlled Slide </a:t>
            </a:r>
            <a:r>
              <a:rPr lang="en-US" sz="1800" b="1" dirty="0" smtClean="0"/>
              <a:t>Stopping</a:t>
            </a:r>
          </a:p>
          <a:p>
            <a:pPr>
              <a:lnSpc>
                <a:spcPct val="90000"/>
              </a:lnSpc>
              <a:spcBef>
                <a:spcPts val="480"/>
              </a:spcBef>
            </a:pPr>
            <a:r>
              <a:rPr lang="en-US" sz="1800" b="1" dirty="0"/>
              <a:t>Place your hand on the road for stability.</a:t>
            </a:r>
            <a:r>
              <a:rPr lang="en-US" sz="1800" dirty="0"/>
              <a:t> </a:t>
            </a:r>
            <a:endParaRPr lang="en-US" sz="1800" dirty="0" smtClean="0"/>
          </a:p>
          <a:p>
            <a:pPr lvl="1">
              <a:lnSpc>
                <a:spcPct val="90000"/>
              </a:lnSpc>
              <a:spcBef>
                <a:spcPts val="480"/>
              </a:spcBef>
            </a:pPr>
            <a:r>
              <a:rPr lang="en-US" sz="1500" dirty="0" smtClean="0"/>
              <a:t>If </a:t>
            </a:r>
            <a:r>
              <a:rPr lang="en-US" sz="1500" dirty="0"/>
              <a:t>you start to lean back, place your hand on the road and let it drag (similarly to your back foot while </a:t>
            </a:r>
            <a:r>
              <a:rPr lang="en-US" sz="1500" dirty="0" err="1"/>
              <a:t>footbraking</a:t>
            </a:r>
            <a:r>
              <a:rPr lang="en-US" sz="1500" dirty="0"/>
              <a:t>). </a:t>
            </a:r>
            <a:endParaRPr lang="en-US" sz="1500" dirty="0" smtClean="0"/>
          </a:p>
          <a:p>
            <a:pPr lvl="1">
              <a:lnSpc>
                <a:spcPct val="90000"/>
              </a:lnSpc>
              <a:spcBef>
                <a:spcPts val="480"/>
              </a:spcBef>
            </a:pPr>
            <a:r>
              <a:rPr lang="en-US" sz="1500" dirty="0" smtClean="0"/>
              <a:t>Wear </a:t>
            </a:r>
            <a:r>
              <a:rPr lang="en-US" sz="1500" dirty="0"/>
              <a:t>sliding gloves as you do so to avoid getting road burn on your palms. </a:t>
            </a:r>
            <a:endParaRPr lang="en-US" sz="1500" dirty="0" smtClean="0"/>
          </a:p>
          <a:p>
            <a:pPr lvl="1">
              <a:lnSpc>
                <a:spcPct val="90000"/>
              </a:lnSpc>
              <a:spcBef>
                <a:spcPts val="480"/>
              </a:spcBef>
            </a:pPr>
            <a:r>
              <a:rPr lang="en-US" sz="1500" dirty="0" smtClean="0"/>
              <a:t>Let </a:t>
            </a:r>
            <a:r>
              <a:rPr lang="en-US" sz="1500" dirty="0"/>
              <a:t>the board slide to a stop, and lift your hand back up when it has completely halted.</a:t>
            </a:r>
          </a:p>
          <a:p>
            <a:pPr marL="0" indent="0">
              <a:lnSpc>
                <a:spcPct val="9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48965" y="1655520"/>
            <a:ext cx="3970330" cy="2977748"/>
          </a:xfrm>
          <a:prstGeom prst="rect">
            <a:avLst/>
          </a:prstGeom>
        </p:spPr>
      </p:pic>
    </p:spTree>
    <p:extLst>
      <p:ext uri="{BB962C8B-B14F-4D97-AF65-F5344CB8AC3E}">
        <p14:creationId xmlns:p14="http://schemas.microsoft.com/office/powerpoint/2010/main" val="3624484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a:bodyPr>
          <a:lstStyle/>
          <a:p>
            <a:r>
              <a:rPr lang="en-US" dirty="0" smtClean="0"/>
              <a:t>Ollies</a:t>
            </a:r>
            <a:endParaRPr lang="en-US" dirty="0"/>
          </a:p>
        </p:txBody>
      </p:sp>
      <p:pic>
        <p:nvPicPr>
          <p:cNvPr id="4" name="ZiM8hO5v_oE"/>
          <p:cNvPicPr>
            <a:picLocks noGrp="1" noRot="1" noChangeAspect="1"/>
          </p:cNvPicPr>
          <p:nvPr>
            <p:ph idx="1"/>
            <a:videoFile r:link="rId1"/>
          </p:nvPr>
        </p:nvPicPr>
        <p:blipFill>
          <a:blip r:embed="rId3"/>
          <a:stretch>
            <a:fillRect/>
          </a:stretch>
        </p:blipFill>
        <p:spPr>
          <a:xfrm>
            <a:off x="1976015" y="1502815"/>
            <a:ext cx="5158036" cy="2901395"/>
          </a:xfrm>
          <a:prstGeom prst="rect">
            <a:avLst/>
          </a:prstGeom>
        </p:spPr>
      </p:pic>
      <p:sp>
        <p:nvSpPr>
          <p:cNvPr id="5" name="TextBox 4"/>
          <p:cNvSpPr txBox="1"/>
          <p:nvPr/>
        </p:nvSpPr>
        <p:spPr>
          <a:xfrm>
            <a:off x="1976015" y="4404210"/>
            <a:ext cx="5158036" cy="369332"/>
          </a:xfrm>
          <a:prstGeom prst="rect">
            <a:avLst/>
          </a:prstGeom>
          <a:noFill/>
        </p:spPr>
        <p:txBody>
          <a:bodyPr wrap="square" rtlCol="0">
            <a:spAutoFit/>
          </a:bodyPr>
          <a:lstStyle/>
          <a:p>
            <a:pPr algn="ctr"/>
            <a:r>
              <a:rPr lang="en-US" dirty="0" smtClean="0">
                <a:solidFill>
                  <a:schemeClr val="bg1"/>
                </a:solidFill>
              </a:rPr>
              <a:t>Click on the above video to learn how to do an Ollie.</a:t>
            </a:r>
            <a:endParaRPr lang="en-US" dirty="0">
              <a:solidFill>
                <a:schemeClr val="bg1"/>
              </a:solidFill>
            </a:endParaRPr>
          </a:p>
        </p:txBody>
      </p:sp>
    </p:spTree>
    <p:extLst>
      <p:ext uri="{BB962C8B-B14F-4D97-AF65-F5344CB8AC3E}">
        <p14:creationId xmlns:p14="http://schemas.microsoft.com/office/powerpoint/2010/main" val="14711658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2e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Demonstrate a total of three skateboarding tricks from the following types:</a:t>
            </a:r>
            <a:r>
              <a:rPr lang="en-US" altLang="en-US" sz="2000" dirty="0" smtClean="0">
                <a:solidFill>
                  <a:schemeClr val="bg1"/>
                </a:solidFill>
              </a:rPr>
              <a:t> </a:t>
            </a:r>
            <a:endParaRPr lang="en-US" altLang="en-US" sz="2000" dirty="0">
              <a:solidFill>
                <a:schemeClr val="bg1"/>
              </a:solidFill>
            </a:endParaRPr>
          </a:p>
          <a:p>
            <a:pPr marL="914400" lvl="3" indent="-460375" eaLnBrk="0" fontAlgn="base" hangingPunct="0">
              <a:lnSpc>
                <a:spcPct val="80000"/>
              </a:lnSpc>
              <a:spcBef>
                <a:spcPts val="480"/>
              </a:spcBef>
              <a:spcAft>
                <a:spcPct val="0"/>
              </a:spcAft>
              <a:buFont typeface="+mj-lt"/>
              <a:buAutoNum type="arabicPeriod"/>
            </a:pPr>
            <a:r>
              <a:rPr lang="en-US" altLang="en-US" dirty="0" smtClean="0">
                <a:solidFill>
                  <a:schemeClr val="bg1"/>
                </a:solidFill>
              </a:rPr>
              <a:t>Flatland </a:t>
            </a:r>
            <a:r>
              <a:rPr lang="en-US" altLang="en-US" dirty="0">
                <a:solidFill>
                  <a:schemeClr val="bg1"/>
                </a:solidFill>
              </a:rPr>
              <a:t>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Flip and shove-it 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Grind and slide 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Air, grab, bowl and ramp tricks </a:t>
            </a:r>
          </a:p>
          <a:p>
            <a:pPr marL="914400" lvl="3" indent="-460375" eaLnBrk="0" fontAlgn="base" hangingPunct="0">
              <a:lnSpc>
                <a:spcPct val="80000"/>
              </a:lnSpc>
              <a:spcBef>
                <a:spcPts val="480"/>
              </a:spcBef>
              <a:spcAft>
                <a:spcPct val="0"/>
              </a:spcAft>
              <a:buFont typeface="+mj-lt"/>
              <a:buAutoNum type="arabicPeriod"/>
            </a:pPr>
            <a:r>
              <a:rPr lang="en-US" altLang="en-US" dirty="0" err="1">
                <a:solidFill>
                  <a:schemeClr val="bg1"/>
                </a:solidFill>
              </a:rPr>
              <a:t>Footplant</a:t>
            </a:r>
            <a:r>
              <a:rPr lang="en-US" altLang="en-US" dirty="0">
                <a:solidFill>
                  <a:schemeClr val="bg1"/>
                </a:solidFill>
              </a:rPr>
              <a:t> tricks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Balance tricks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14135823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Flatland Tricks</a:t>
            </a:r>
            <a:endParaRPr lang="en-US" dirty="0"/>
          </a:p>
        </p:txBody>
      </p:sp>
      <p:pic>
        <p:nvPicPr>
          <p:cNvPr id="4" name="-LwtQJFqNOA"/>
          <p:cNvPicPr>
            <a:picLocks noGrp="1" noRot="1" noChangeAspect="1"/>
          </p:cNvPicPr>
          <p:nvPr>
            <p:ph idx="1"/>
            <a:videoFile r:link="rId1"/>
          </p:nvPr>
        </p:nvPicPr>
        <p:blipFill>
          <a:blip r:embed="rId3"/>
          <a:stretch>
            <a:fillRect/>
          </a:stretch>
        </p:blipFill>
        <p:spPr>
          <a:xfrm>
            <a:off x="2052367" y="1502815"/>
            <a:ext cx="5039265" cy="2834587"/>
          </a:xfrm>
          <a:prstGeom prst="rect">
            <a:avLst/>
          </a:prstGeom>
        </p:spPr>
      </p:pic>
      <p:sp>
        <p:nvSpPr>
          <p:cNvPr id="5" name="TextBox 4"/>
          <p:cNvSpPr txBox="1"/>
          <p:nvPr/>
        </p:nvSpPr>
        <p:spPr>
          <a:xfrm>
            <a:off x="2052367" y="4337402"/>
            <a:ext cx="5039265" cy="646331"/>
          </a:xfrm>
          <a:prstGeom prst="rect">
            <a:avLst/>
          </a:prstGeom>
          <a:noFill/>
        </p:spPr>
        <p:txBody>
          <a:bodyPr wrap="square" rtlCol="0">
            <a:spAutoFit/>
          </a:bodyPr>
          <a:lstStyle/>
          <a:p>
            <a:pPr algn="ctr"/>
            <a:r>
              <a:rPr lang="en-US" dirty="0" smtClean="0">
                <a:solidFill>
                  <a:schemeClr val="bg1"/>
                </a:solidFill>
              </a:rPr>
              <a:t>Click on the above video to learn how to do two flatland tricks.</a:t>
            </a:r>
            <a:endParaRPr lang="en-US" dirty="0">
              <a:solidFill>
                <a:schemeClr val="bg1"/>
              </a:solidFill>
            </a:endParaRPr>
          </a:p>
        </p:txBody>
      </p:sp>
    </p:spTree>
    <p:extLst>
      <p:ext uri="{BB962C8B-B14F-4D97-AF65-F5344CB8AC3E}">
        <p14:creationId xmlns:p14="http://schemas.microsoft.com/office/powerpoint/2010/main" val="16362178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Flip Tricks</a:t>
            </a:r>
            <a:endParaRPr lang="en-US" dirty="0"/>
          </a:p>
        </p:txBody>
      </p:sp>
      <p:pic>
        <p:nvPicPr>
          <p:cNvPr id="4" name="MDkVYN6Rk_I"/>
          <p:cNvPicPr>
            <a:picLocks noGrp="1" noRot="1" noChangeAspect="1"/>
          </p:cNvPicPr>
          <p:nvPr>
            <p:ph idx="1"/>
            <a:videoFile r:link="rId1"/>
          </p:nvPr>
        </p:nvPicPr>
        <p:blipFill>
          <a:blip r:embed="rId3"/>
          <a:stretch>
            <a:fillRect/>
          </a:stretch>
        </p:blipFill>
        <p:spPr>
          <a:xfrm>
            <a:off x="2072434" y="1525392"/>
            <a:ext cx="4999129" cy="2812010"/>
          </a:xfrm>
          <a:prstGeom prst="rect">
            <a:avLst/>
          </a:prstGeom>
        </p:spPr>
      </p:pic>
      <p:sp>
        <p:nvSpPr>
          <p:cNvPr id="5" name="TextBox 4"/>
          <p:cNvSpPr txBox="1"/>
          <p:nvPr/>
        </p:nvSpPr>
        <p:spPr>
          <a:xfrm>
            <a:off x="2052367" y="4337402"/>
            <a:ext cx="5039265" cy="646331"/>
          </a:xfrm>
          <a:prstGeom prst="rect">
            <a:avLst/>
          </a:prstGeom>
          <a:noFill/>
        </p:spPr>
        <p:txBody>
          <a:bodyPr wrap="square" rtlCol="0">
            <a:spAutoFit/>
          </a:bodyPr>
          <a:lstStyle/>
          <a:p>
            <a:pPr algn="ctr"/>
            <a:r>
              <a:rPr lang="en-US" dirty="0" smtClean="0">
                <a:solidFill>
                  <a:schemeClr val="bg1"/>
                </a:solidFill>
              </a:rPr>
              <a:t>Click on the above video to learn how to do two flip tricks.</a:t>
            </a:r>
            <a:endParaRPr lang="en-US" dirty="0">
              <a:solidFill>
                <a:schemeClr val="bg1"/>
              </a:solidFill>
            </a:endParaRPr>
          </a:p>
        </p:txBody>
      </p:sp>
    </p:spTree>
    <p:extLst>
      <p:ext uri="{BB962C8B-B14F-4D97-AF65-F5344CB8AC3E}">
        <p14:creationId xmlns:p14="http://schemas.microsoft.com/office/powerpoint/2010/main" val="31415032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Shove It Tricks</a:t>
            </a:r>
            <a:endParaRPr lang="en-US" dirty="0"/>
          </a:p>
        </p:txBody>
      </p:sp>
      <p:sp>
        <p:nvSpPr>
          <p:cNvPr id="5" name="TextBox 4"/>
          <p:cNvSpPr txBox="1"/>
          <p:nvPr/>
        </p:nvSpPr>
        <p:spPr>
          <a:xfrm>
            <a:off x="2281425" y="4337402"/>
            <a:ext cx="4576575" cy="646331"/>
          </a:xfrm>
          <a:prstGeom prst="rect">
            <a:avLst/>
          </a:prstGeom>
          <a:noFill/>
        </p:spPr>
        <p:txBody>
          <a:bodyPr wrap="square" rtlCol="0">
            <a:spAutoFit/>
          </a:bodyPr>
          <a:lstStyle/>
          <a:p>
            <a:pPr algn="ctr"/>
            <a:r>
              <a:rPr lang="en-US" dirty="0" smtClean="0">
                <a:solidFill>
                  <a:schemeClr val="bg1"/>
                </a:solidFill>
              </a:rPr>
              <a:t>Click on the above video to learn how to do a Shove It trick.</a:t>
            </a:r>
            <a:endParaRPr lang="en-US" dirty="0">
              <a:solidFill>
                <a:schemeClr val="bg1"/>
              </a:solidFill>
            </a:endParaRPr>
          </a:p>
        </p:txBody>
      </p:sp>
      <p:pic>
        <p:nvPicPr>
          <p:cNvPr id="6" name="fBAW51ilpLw"/>
          <p:cNvPicPr>
            <a:picLocks noGrp="1" noRot="1" noChangeAspect="1"/>
          </p:cNvPicPr>
          <p:nvPr>
            <p:ph idx="1"/>
            <a:videoFile r:link="rId1"/>
          </p:nvPr>
        </p:nvPicPr>
        <p:blipFill>
          <a:blip r:embed="rId3"/>
          <a:stretch>
            <a:fillRect/>
          </a:stretch>
        </p:blipFill>
        <p:spPr>
          <a:xfrm>
            <a:off x="2070147" y="1525392"/>
            <a:ext cx="4999129" cy="2812010"/>
          </a:xfrm>
          <a:prstGeom prst="rect">
            <a:avLst/>
          </a:prstGeom>
        </p:spPr>
      </p:pic>
    </p:spTree>
    <p:extLst>
      <p:ext uri="{BB962C8B-B14F-4D97-AF65-F5344CB8AC3E}">
        <p14:creationId xmlns:p14="http://schemas.microsoft.com/office/powerpoint/2010/main" val="24494543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78" y="739290"/>
            <a:ext cx="8246070" cy="610820"/>
          </a:xfrm>
        </p:spPr>
        <p:txBody>
          <a:bodyPr>
            <a:normAutofit fontScale="90000"/>
          </a:bodyPr>
          <a:lstStyle/>
          <a:p>
            <a:r>
              <a:rPr lang="en-US" dirty="0" smtClean="0"/>
              <a:t>Grind Tricks</a:t>
            </a:r>
            <a:endParaRPr lang="en-US" dirty="0"/>
          </a:p>
        </p:txBody>
      </p:sp>
      <p:pic>
        <p:nvPicPr>
          <p:cNvPr id="4" name="SKrntystOnE"/>
          <p:cNvPicPr>
            <a:picLocks noGrp="1" noRot="1" noChangeAspect="1"/>
          </p:cNvPicPr>
          <p:nvPr>
            <p:ph idx="1"/>
            <a:videoFile r:link="rId1"/>
          </p:nvPr>
        </p:nvPicPr>
        <p:blipFill>
          <a:blip r:embed="rId3"/>
          <a:stretch>
            <a:fillRect/>
          </a:stretch>
        </p:blipFill>
        <p:spPr>
          <a:xfrm>
            <a:off x="2070147" y="1509455"/>
            <a:ext cx="4999129" cy="2812010"/>
          </a:xfrm>
          <a:prstGeom prst="rect">
            <a:avLst/>
          </a:prstGeom>
        </p:spPr>
      </p:pic>
      <p:sp>
        <p:nvSpPr>
          <p:cNvPr id="5" name="TextBox 4"/>
          <p:cNvSpPr txBox="1"/>
          <p:nvPr/>
        </p:nvSpPr>
        <p:spPr>
          <a:xfrm>
            <a:off x="2281425" y="4337402"/>
            <a:ext cx="4576575" cy="646331"/>
          </a:xfrm>
          <a:prstGeom prst="rect">
            <a:avLst/>
          </a:prstGeom>
          <a:noFill/>
        </p:spPr>
        <p:txBody>
          <a:bodyPr wrap="square" rtlCol="0">
            <a:spAutoFit/>
          </a:bodyPr>
          <a:lstStyle/>
          <a:p>
            <a:pPr algn="ctr"/>
            <a:r>
              <a:rPr lang="en-US" dirty="0" smtClean="0">
                <a:solidFill>
                  <a:schemeClr val="bg1"/>
                </a:solidFill>
              </a:rPr>
              <a:t>Click on the above video to learn how to do a Grind trick.</a:t>
            </a:r>
            <a:endParaRPr lang="en-US" dirty="0">
              <a:solidFill>
                <a:schemeClr val="bg1"/>
              </a:solidFill>
            </a:endParaRPr>
          </a:p>
        </p:txBody>
      </p:sp>
    </p:spTree>
    <p:extLst>
      <p:ext uri="{BB962C8B-B14F-4D97-AF65-F5344CB8AC3E}">
        <p14:creationId xmlns:p14="http://schemas.microsoft.com/office/powerpoint/2010/main" val="14322658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78" y="739290"/>
            <a:ext cx="8246070" cy="610820"/>
          </a:xfrm>
        </p:spPr>
        <p:txBody>
          <a:bodyPr>
            <a:normAutofit fontScale="90000"/>
          </a:bodyPr>
          <a:lstStyle/>
          <a:p>
            <a:r>
              <a:rPr lang="en-US" dirty="0" smtClean="0"/>
              <a:t>Slide Tricks</a:t>
            </a:r>
            <a:endParaRPr lang="en-US" dirty="0"/>
          </a:p>
        </p:txBody>
      </p:sp>
      <p:sp>
        <p:nvSpPr>
          <p:cNvPr id="5" name="TextBox 4"/>
          <p:cNvSpPr txBox="1"/>
          <p:nvPr/>
        </p:nvSpPr>
        <p:spPr>
          <a:xfrm>
            <a:off x="2281425" y="4337402"/>
            <a:ext cx="4576575" cy="646331"/>
          </a:xfrm>
          <a:prstGeom prst="rect">
            <a:avLst/>
          </a:prstGeom>
          <a:noFill/>
        </p:spPr>
        <p:txBody>
          <a:bodyPr wrap="square" rtlCol="0">
            <a:spAutoFit/>
          </a:bodyPr>
          <a:lstStyle/>
          <a:p>
            <a:pPr algn="ctr"/>
            <a:r>
              <a:rPr lang="en-US" dirty="0" smtClean="0">
                <a:solidFill>
                  <a:schemeClr val="bg1"/>
                </a:solidFill>
              </a:rPr>
              <a:t>Click on the above video to learn how to do a Slide trick.</a:t>
            </a:r>
            <a:endParaRPr lang="en-US" dirty="0">
              <a:solidFill>
                <a:schemeClr val="bg1"/>
              </a:solidFill>
            </a:endParaRPr>
          </a:p>
        </p:txBody>
      </p:sp>
      <p:pic>
        <p:nvPicPr>
          <p:cNvPr id="6" name="IPDoNdZvGxk"/>
          <p:cNvPicPr>
            <a:picLocks noGrp="1" noRot="1" noChangeAspect="1"/>
          </p:cNvPicPr>
          <p:nvPr>
            <p:ph idx="1"/>
            <a:videoFile r:link="rId1"/>
          </p:nvPr>
        </p:nvPicPr>
        <p:blipFill>
          <a:blip r:embed="rId3"/>
          <a:stretch>
            <a:fillRect/>
          </a:stretch>
        </p:blipFill>
        <p:spPr>
          <a:xfrm>
            <a:off x="2070147" y="1525392"/>
            <a:ext cx="4999129" cy="2812010"/>
          </a:xfrm>
          <a:prstGeom prst="rect">
            <a:avLst/>
          </a:prstGeom>
        </p:spPr>
      </p:pic>
    </p:spTree>
    <p:extLst>
      <p:ext uri="{BB962C8B-B14F-4D97-AF65-F5344CB8AC3E}">
        <p14:creationId xmlns:p14="http://schemas.microsoft.com/office/powerpoint/2010/main" val="4425062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Air Tricks</a:t>
            </a:r>
            <a:endParaRPr lang="en-US" dirty="0"/>
          </a:p>
        </p:txBody>
      </p:sp>
      <p:pic>
        <p:nvPicPr>
          <p:cNvPr id="4" name="4tz-HFSoEZY"/>
          <p:cNvPicPr>
            <a:picLocks noGrp="1" noRot="1" noChangeAspect="1"/>
          </p:cNvPicPr>
          <p:nvPr>
            <p:ph idx="1"/>
            <a:videoFile r:link="rId1"/>
          </p:nvPr>
        </p:nvPicPr>
        <p:blipFill>
          <a:blip r:embed="rId3"/>
          <a:stretch>
            <a:fillRect/>
          </a:stretch>
        </p:blipFill>
        <p:spPr>
          <a:xfrm>
            <a:off x="2072436" y="1502815"/>
            <a:ext cx="4999129" cy="2812010"/>
          </a:xfrm>
          <a:prstGeom prst="rect">
            <a:avLst/>
          </a:prstGeom>
        </p:spPr>
      </p:pic>
      <p:sp>
        <p:nvSpPr>
          <p:cNvPr id="5" name="TextBox 4"/>
          <p:cNvSpPr txBox="1"/>
          <p:nvPr/>
        </p:nvSpPr>
        <p:spPr>
          <a:xfrm>
            <a:off x="2072437" y="4337402"/>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a Front Side Air trick.</a:t>
            </a:r>
            <a:endParaRPr lang="en-US" dirty="0">
              <a:solidFill>
                <a:schemeClr val="bg1"/>
              </a:solidFill>
            </a:endParaRPr>
          </a:p>
        </p:txBody>
      </p:sp>
    </p:spTree>
    <p:extLst>
      <p:ext uri="{BB962C8B-B14F-4D97-AF65-F5344CB8AC3E}">
        <p14:creationId xmlns:p14="http://schemas.microsoft.com/office/powerpoint/2010/main" val="2867310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Grab Tricks</a:t>
            </a:r>
            <a:endParaRPr lang="en-US" dirty="0"/>
          </a:p>
        </p:txBody>
      </p:sp>
      <p:pic>
        <p:nvPicPr>
          <p:cNvPr id="4" name="UEYsZH49H_o"/>
          <p:cNvPicPr>
            <a:picLocks noGrp="1" noRot="1" noChangeAspect="1"/>
          </p:cNvPicPr>
          <p:nvPr>
            <p:ph idx="1"/>
            <a:videoFile r:link="rId1"/>
          </p:nvPr>
        </p:nvPicPr>
        <p:blipFill>
          <a:blip r:embed="rId3"/>
          <a:stretch>
            <a:fillRect/>
          </a:stretch>
        </p:blipFill>
        <p:spPr>
          <a:xfrm>
            <a:off x="2052367" y="1507976"/>
            <a:ext cx="5039266" cy="2834587"/>
          </a:xfrm>
          <a:prstGeom prst="rect">
            <a:avLst/>
          </a:prstGeom>
        </p:spPr>
      </p:pic>
      <p:sp>
        <p:nvSpPr>
          <p:cNvPr id="5" name="TextBox 4"/>
          <p:cNvSpPr txBox="1"/>
          <p:nvPr/>
        </p:nvSpPr>
        <p:spPr>
          <a:xfrm>
            <a:off x="2072437" y="4337402"/>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Early Grab tricks.</a:t>
            </a:r>
            <a:endParaRPr lang="en-US" dirty="0">
              <a:solidFill>
                <a:schemeClr val="bg1"/>
              </a:solidFill>
            </a:endParaRPr>
          </a:p>
        </p:txBody>
      </p:sp>
    </p:spTree>
    <p:extLst>
      <p:ext uri="{BB962C8B-B14F-4D97-AF65-F5344CB8AC3E}">
        <p14:creationId xmlns:p14="http://schemas.microsoft.com/office/powerpoint/2010/main" val="1930199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586585"/>
            <a:ext cx="8246070" cy="610820"/>
          </a:xfrm>
        </p:spPr>
        <p:txBody>
          <a:bodyPr>
            <a:normAutofit fontScale="90000"/>
          </a:bodyPr>
          <a:lstStyle/>
          <a:p>
            <a:r>
              <a:rPr lang="en-US" dirty="0" smtClean="0"/>
              <a:t>Skating Safety Tips</a:t>
            </a:r>
            <a:endParaRPr lang="en-US" dirty="0"/>
          </a:p>
        </p:txBody>
      </p:sp>
      <p:sp>
        <p:nvSpPr>
          <p:cNvPr id="3" name="Content Placeholder 2"/>
          <p:cNvSpPr>
            <a:spLocks noGrp="1"/>
          </p:cNvSpPr>
          <p:nvPr>
            <p:ph idx="1"/>
          </p:nvPr>
        </p:nvSpPr>
        <p:spPr>
          <a:xfrm>
            <a:off x="448966" y="1655520"/>
            <a:ext cx="6260904" cy="3359510"/>
          </a:xfrm>
        </p:spPr>
        <p:txBody>
          <a:bodyPr>
            <a:normAutofit fontScale="77500" lnSpcReduction="20000"/>
          </a:bodyPr>
          <a:lstStyle/>
          <a:p>
            <a:pPr marL="514350" indent="-514350">
              <a:buFont typeface="+mj-lt"/>
              <a:buAutoNum type="arabicPeriod"/>
            </a:pPr>
            <a:r>
              <a:rPr lang="en-US" b="1" dirty="0" smtClean="0"/>
              <a:t>Proper </a:t>
            </a:r>
            <a:r>
              <a:rPr lang="en-US" b="1" dirty="0"/>
              <a:t>Equipment</a:t>
            </a:r>
            <a:r>
              <a:rPr lang="en-US" dirty="0"/>
              <a:t/>
            </a:r>
            <a:br>
              <a:rPr lang="en-US" dirty="0"/>
            </a:br>
            <a:r>
              <a:rPr lang="en-US" dirty="0"/>
              <a:t>Many of the orthopedic skating injuries that are commonly suffered can be prevented by simply wearing proper equipment; that may include padding, helmets, and--of course--quality skates.</a:t>
            </a:r>
          </a:p>
          <a:p>
            <a:pPr marL="514350" indent="-514350">
              <a:buFont typeface="+mj-lt"/>
              <a:buAutoNum type="arabicPeriod"/>
            </a:pPr>
            <a:r>
              <a:rPr lang="en-US" b="1" dirty="0"/>
              <a:t>Proper Fit</a:t>
            </a:r>
            <a:r>
              <a:rPr lang="en-US" dirty="0"/>
              <a:t/>
            </a:r>
            <a:br>
              <a:rPr lang="en-US" dirty="0"/>
            </a:br>
            <a:r>
              <a:rPr lang="en-US" dirty="0"/>
              <a:t>Skates that do not fit properly contribute to a high number of skating injuries; they may cause stress to bones, muscles, and ligaments, as well as imbalance.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575" y="1197405"/>
            <a:ext cx="1832460" cy="18324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575" y="3029865"/>
            <a:ext cx="1832460" cy="1832460"/>
          </a:xfrm>
          <a:prstGeom prst="rect">
            <a:avLst/>
          </a:prstGeom>
        </p:spPr>
      </p:pic>
    </p:spTree>
    <p:extLst>
      <p:ext uri="{BB962C8B-B14F-4D97-AF65-F5344CB8AC3E}">
        <p14:creationId xmlns:p14="http://schemas.microsoft.com/office/powerpoint/2010/main" val="14963643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Bowl Tricks</a:t>
            </a:r>
            <a:endParaRPr lang="en-US" dirty="0"/>
          </a:p>
        </p:txBody>
      </p:sp>
      <p:pic>
        <p:nvPicPr>
          <p:cNvPr id="6" name="DfFJnTeLdY4"/>
          <p:cNvPicPr>
            <a:picLocks noGrp="1" noRot="1" noChangeAspect="1"/>
          </p:cNvPicPr>
          <p:nvPr>
            <p:ph idx="1"/>
            <a:videoFile r:link="rId1"/>
          </p:nvPr>
        </p:nvPicPr>
        <p:blipFill>
          <a:blip r:embed="rId3"/>
          <a:stretch>
            <a:fillRect/>
          </a:stretch>
        </p:blipFill>
        <p:spPr>
          <a:xfrm>
            <a:off x="2004973" y="1502815"/>
            <a:ext cx="5134053" cy="2887905"/>
          </a:xfrm>
          <a:prstGeom prst="rect">
            <a:avLst/>
          </a:prstGeom>
        </p:spPr>
      </p:pic>
      <p:sp>
        <p:nvSpPr>
          <p:cNvPr id="7" name="TextBox 6"/>
          <p:cNvSpPr txBox="1"/>
          <p:nvPr/>
        </p:nvSpPr>
        <p:spPr>
          <a:xfrm>
            <a:off x="2072435" y="4390720"/>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skate Bowls.</a:t>
            </a:r>
            <a:endParaRPr lang="en-US" dirty="0">
              <a:solidFill>
                <a:schemeClr val="bg1"/>
              </a:solidFill>
            </a:endParaRPr>
          </a:p>
        </p:txBody>
      </p:sp>
    </p:spTree>
    <p:extLst>
      <p:ext uri="{BB962C8B-B14F-4D97-AF65-F5344CB8AC3E}">
        <p14:creationId xmlns:p14="http://schemas.microsoft.com/office/powerpoint/2010/main" val="4136515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739290"/>
            <a:ext cx="8246070" cy="610820"/>
          </a:xfrm>
        </p:spPr>
        <p:txBody>
          <a:bodyPr>
            <a:normAutofit fontScale="90000"/>
          </a:bodyPr>
          <a:lstStyle/>
          <a:p>
            <a:r>
              <a:rPr lang="en-US" dirty="0" smtClean="0"/>
              <a:t>Ramp Tricks</a:t>
            </a:r>
            <a:endParaRPr lang="en-US" dirty="0"/>
          </a:p>
        </p:txBody>
      </p:sp>
      <p:pic>
        <p:nvPicPr>
          <p:cNvPr id="4" name="K71oq65EiK0"/>
          <p:cNvPicPr>
            <a:picLocks noGrp="1" noRot="1" noChangeAspect="1"/>
          </p:cNvPicPr>
          <p:nvPr>
            <p:ph idx="1"/>
            <a:videoFile r:link="rId1"/>
          </p:nvPr>
        </p:nvPicPr>
        <p:blipFill>
          <a:blip r:embed="rId3"/>
          <a:stretch>
            <a:fillRect/>
          </a:stretch>
        </p:blipFill>
        <p:spPr>
          <a:xfrm>
            <a:off x="2207360" y="1502815"/>
            <a:ext cx="5034690" cy="2832013"/>
          </a:xfrm>
          <a:prstGeom prst="rect">
            <a:avLst/>
          </a:prstGeom>
        </p:spPr>
      </p:pic>
      <p:sp>
        <p:nvSpPr>
          <p:cNvPr id="5" name="TextBox 4"/>
          <p:cNvSpPr txBox="1"/>
          <p:nvPr/>
        </p:nvSpPr>
        <p:spPr>
          <a:xfrm>
            <a:off x="2194417" y="4334828"/>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skate Ramps.</a:t>
            </a:r>
            <a:endParaRPr lang="en-US" dirty="0">
              <a:solidFill>
                <a:schemeClr val="bg1"/>
              </a:solidFill>
            </a:endParaRPr>
          </a:p>
        </p:txBody>
      </p:sp>
    </p:spTree>
    <p:extLst>
      <p:ext uri="{BB962C8B-B14F-4D97-AF65-F5344CB8AC3E}">
        <p14:creationId xmlns:p14="http://schemas.microsoft.com/office/powerpoint/2010/main" val="24194659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err="1" smtClean="0"/>
              <a:t>Footplant</a:t>
            </a:r>
            <a:r>
              <a:rPr lang="en-US" dirty="0" smtClean="0"/>
              <a:t> Tricks</a:t>
            </a:r>
            <a:endParaRPr lang="en-US" dirty="0"/>
          </a:p>
        </p:txBody>
      </p:sp>
      <p:pic>
        <p:nvPicPr>
          <p:cNvPr id="4" name="wUZpFX0CS1g"/>
          <p:cNvPicPr>
            <a:picLocks noGrp="1" noRot="1" noChangeAspect="1"/>
          </p:cNvPicPr>
          <p:nvPr>
            <p:ph idx="1"/>
            <a:videoFile r:link="rId1"/>
          </p:nvPr>
        </p:nvPicPr>
        <p:blipFill>
          <a:blip r:embed="rId3"/>
          <a:stretch>
            <a:fillRect/>
          </a:stretch>
        </p:blipFill>
        <p:spPr>
          <a:xfrm>
            <a:off x="2072436" y="1502815"/>
            <a:ext cx="4999129" cy="2812010"/>
          </a:xfrm>
          <a:prstGeom prst="rect">
            <a:avLst/>
          </a:prstGeom>
        </p:spPr>
      </p:pic>
      <p:sp>
        <p:nvSpPr>
          <p:cNvPr id="6" name="TextBox 5"/>
          <p:cNvSpPr txBox="1"/>
          <p:nvPr/>
        </p:nvSpPr>
        <p:spPr>
          <a:xfrm>
            <a:off x="2072436" y="4314825"/>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the Boneless </a:t>
            </a:r>
            <a:r>
              <a:rPr lang="en-US" dirty="0" err="1" smtClean="0">
                <a:solidFill>
                  <a:schemeClr val="bg1"/>
                </a:solidFill>
              </a:rPr>
              <a:t>Footplant</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82570565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0"/>
            <a:ext cx="8246070" cy="610820"/>
          </a:xfrm>
        </p:spPr>
        <p:txBody>
          <a:bodyPr>
            <a:normAutofit fontScale="90000"/>
          </a:bodyPr>
          <a:lstStyle/>
          <a:p>
            <a:r>
              <a:rPr lang="en-US" dirty="0" smtClean="0"/>
              <a:t>Balance Tricks</a:t>
            </a:r>
            <a:endParaRPr lang="en-US" dirty="0"/>
          </a:p>
        </p:txBody>
      </p:sp>
      <p:pic>
        <p:nvPicPr>
          <p:cNvPr id="10" name="SWDZ7qlINC0"/>
          <p:cNvPicPr>
            <a:picLocks noGrp="1" noRot="1" noChangeAspect="1"/>
          </p:cNvPicPr>
          <p:nvPr>
            <p:ph idx="1"/>
            <a:videoFile r:link="rId1"/>
          </p:nvPr>
        </p:nvPicPr>
        <p:blipFill>
          <a:blip r:embed="rId3"/>
          <a:stretch>
            <a:fillRect/>
          </a:stretch>
        </p:blipFill>
        <p:spPr>
          <a:xfrm>
            <a:off x="2004974" y="1502815"/>
            <a:ext cx="5134053" cy="2887905"/>
          </a:xfrm>
          <a:prstGeom prst="rect">
            <a:avLst/>
          </a:prstGeom>
        </p:spPr>
      </p:pic>
      <p:sp>
        <p:nvSpPr>
          <p:cNvPr id="11" name="TextBox 10"/>
          <p:cNvSpPr txBox="1"/>
          <p:nvPr/>
        </p:nvSpPr>
        <p:spPr>
          <a:xfrm>
            <a:off x="2070389" y="4390720"/>
            <a:ext cx="4999128" cy="646331"/>
          </a:xfrm>
          <a:prstGeom prst="rect">
            <a:avLst/>
          </a:prstGeom>
          <a:noFill/>
        </p:spPr>
        <p:txBody>
          <a:bodyPr wrap="square" rtlCol="0">
            <a:spAutoFit/>
          </a:bodyPr>
          <a:lstStyle/>
          <a:p>
            <a:pPr algn="ctr"/>
            <a:r>
              <a:rPr lang="en-US" dirty="0" smtClean="0">
                <a:solidFill>
                  <a:schemeClr val="bg1"/>
                </a:solidFill>
              </a:rPr>
              <a:t>Click on the above video to learn how to do a Manual.</a:t>
            </a:r>
            <a:endParaRPr lang="en-US" dirty="0">
              <a:solidFill>
                <a:schemeClr val="bg1"/>
              </a:solidFill>
            </a:endParaRPr>
          </a:p>
        </p:txBody>
      </p:sp>
    </p:spTree>
    <p:extLst>
      <p:ext uri="{BB962C8B-B14F-4D97-AF65-F5344CB8AC3E}">
        <p14:creationId xmlns:p14="http://schemas.microsoft.com/office/powerpoint/2010/main" val="1571577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739290"/>
            <a:ext cx="8246070" cy="610820"/>
          </a:xfrm>
        </p:spPr>
        <p:txBody>
          <a:bodyPr>
            <a:normAutofit fontScale="90000"/>
          </a:bodyPr>
          <a:lstStyle/>
          <a:p>
            <a:r>
              <a:rPr lang="en-US" dirty="0" smtClean="0"/>
              <a:t>Skating Safety Tips </a:t>
            </a:r>
            <a:br>
              <a:rPr lang="en-US" dirty="0" smtClean="0"/>
            </a:br>
            <a:r>
              <a:rPr lang="en-US" dirty="0" smtClean="0"/>
              <a:t>(continued)</a:t>
            </a:r>
            <a:endParaRPr lang="en-US" dirty="0"/>
          </a:p>
        </p:txBody>
      </p:sp>
      <p:sp>
        <p:nvSpPr>
          <p:cNvPr id="3" name="Content Placeholder 2"/>
          <p:cNvSpPr>
            <a:spLocks noGrp="1"/>
          </p:cNvSpPr>
          <p:nvPr>
            <p:ph idx="1"/>
          </p:nvPr>
        </p:nvSpPr>
        <p:spPr>
          <a:xfrm>
            <a:off x="448965" y="1655520"/>
            <a:ext cx="5497379" cy="3359510"/>
          </a:xfrm>
        </p:spPr>
        <p:txBody>
          <a:bodyPr>
            <a:normAutofit fontScale="70000" lnSpcReduction="20000"/>
          </a:bodyPr>
          <a:lstStyle/>
          <a:p>
            <a:pPr marL="514350" indent="-514350">
              <a:buFont typeface="+mj-lt"/>
              <a:buAutoNum type="arabicPeriod" startAt="3"/>
            </a:pPr>
            <a:r>
              <a:rPr lang="en-US" b="1" dirty="0" smtClean="0"/>
              <a:t>Warm </a:t>
            </a:r>
            <a:r>
              <a:rPr lang="en-US" b="1" dirty="0"/>
              <a:t>Up Thoroughly</a:t>
            </a:r>
            <a:r>
              <a:rPr lang="en-US" dirty="0"/>
              <a:t/>
            </a:r>
            <a:br>
              <a:rPr lang="en-US" dirty="0"/>
            </a:br>
            <a:r>
              <a:rPr lang="en-US" dirty="0"/>
              <a:t>Cold muscles and ligaments are more brittle and prone to tears and injury. Warming up can help to loosen your muscles, tendons, and ligaments and help to prevent tears.</a:t>
            </a:r>
          </a:p>
          <a:p>
            <a:pPr marL="514350" indent="-514350">
              <a:buFont typeface="+mj-lt"/>
              <a:buAutoNum type="arabicPeriod" startAt="3"/>
            </a:pPr>
            <a:r>
              <a:rPr lang="en-US" b="1" dirty="0"/>
              <a:t>Avoid Extreme Exposure</a:t>
            </a:r>
            <a:r>
              <a:rPr lang="en-US" dirty="0"/>
              <a:t/>
            </a:r>
            <a:br>
              <a:rPr lang="en-US" dirty="0"/>
            </a:br>
            <a:r>
              <a:rPr lang="en-US" dirty="0"/>
              <a:t>Wear adequately warm clothing--thick layers and a waterproof shell. And pay attention to changing weather. If you start to feel uncomfortable or chilled, it’s time to end your activity and return to warm shelter.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50" y="3347591"/>
            <a:ext cx="2533041" cy="1611295"/>
          </a:xfrm>
          <a:prstGeom prst="rect">
            <a:avLst/>
          </a:prstGeom>
        </p:spPr>
      </p:pic>
      <p:pic>
        <p:nvPicPr>
          <p:cNvPr id="6" name="Picture 5"/>
          <p:cNvPicPr>
            <a:picLocks noChangeAspect="1"/>
          </p:cNvPicPr>
          <p:nvPr/>
        </p:nvPicPr>
        <p:blipFill>
          <a:blip r:embed="rId3"/>
          <a:stretch>
            <a:fillRect/>
          </a:stretch>
        </p:blipFill>
        <p:spPr>
          <a:xfrm>
            <a:off x="6099050" y="1655520"/>
            <a:ext cx="2533041" cy="1692071"/>
          </a:xfrm>
          <a:prstGeom prst="rect">
            <a:avLst/>
          </a:prstGeom>
        </p:spPr>
      </p:pic>
    </p:spTree>
    <p:extLst>
      <p:ext uri="{BB962C8B-B14F-4D97-AF65-F5344CB8AC3E}">
        <p14:creationId xmlns:p14="http://schemas.microsoft.com/office/powerpoint/2010/main" val="286628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1b</a:t>
            </a:r>
            <a:endParaRPr lang="en-US" dirty="0"/>
          </a:p>
        </p:txBody>
      </p:sp>
      <p:sp>
        <p:nvSpPr>
          <p:cNvPr id="5" name="Content Placeholder 4"/>
          <p:cNvSpPr>
            <a:spLocks noGrp="1"/>
          </p:cNvSpPr>
          <p:nvPr>
            <p:ph idx="1"/>
          </p:nvPr>
        </p:nvSpPr>
        <p:spPr/>
        <p:txBody>
          <a:bodyPr>
            <a:normAutofit/>
          </a:bodyPr>
          <a:lstStyle/>
          <a:p>
            <a:pPr marL="457200" lvl="1" indent="0">
              <a:lnSpc>
                <a:spcPct val="80000"/>
              </a:lnSpc>
              <a:buNone/>
            </a:pPr>
            <a:r>
              <a:rPr lang="en-US" sz="2000" dirty="0"/>
              <a:t>Show that you know first aid for injuries or illnesses that could occur while skating, including hypothermia, frostbite, lacerations, abrasions, fractures, sprains and strains, concussions</a:t>
            </a:r>
            <a:r>
              <a:rPr lang="en-US" sz="2000" dirty="0" smtClean="0"/>
              <a:t>, blisters</a:t>
            </a:r>
            <a:r>
              <a:rPr lang="en-US" sz="2000" dirty="0"/>
              <a:t>, heat-related reactions, and shock.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510" y="253477"/>
            <a:ext cx="914400" cy="933450"/>
          </a:xfrm>
          <a:prstGeom prst="rect">
            <a:avLst/>
          </a:prstGeom>
        </p:spPr>
      </p:pic>
    </p:spTree>
    <p:extLst>
      <p:ext uri="{BB962C8B-B14F-4D97-AF65-F5344CB8AC3E}">
        <p14:creationId xmlns:p14="http://schemas.microsoft.com/office/powerpoint/2010/main" val="103706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Hypothermia</a:t>
            </a:r>
            <a:endParaRPr lang="en-US" dirty="0">
              <a:solidFill>
                <a:srgbClr val="FFFF00"/>
              </a:solidFill>
              <a:effectLst>
                <a:outerShdw blurRad="38100" dist="38100" dir="2700000" algn="tl">
                  <a:srgbClr val="000000">
                    <a:alpha val="43137"/>
                  </a:srgbClr>
                </a:outerShdw>
              </a:effectLst>
            </a:endParaRPr>
          </a:p>
        </p:txBody>
      </p:sp>
      <p:pic>
        <p:nvPicPr>
          <p:cNvPr id="7" name="Content Placeholder 6"/>
          <p:cNvPicPr>
            <a:picLocks noGrp="1" noChangeAspect="1"/>
          </p:cNvPicPr>
          <p:nvPr>
            <p:ph sz="half" idx="1"/>
          </p:nvPr>
        </p:nvPicPr>
        <p:blipFill rotWithShape="1">
          <a:blip r:embed="rId2"/>
          <a:srcRect t="8917" b="5598"/>
          <a:stretch/>
        </p:blipFill>
        <p:spPr>
          <a:xfrm>
            <a:off x="5632700" y="1006075"/>
            <a:ext cx="3054100" cy="3916157"/>
          </a:xfrm>
          <a:prstGeom prst="rect">
            <a:avLst/>
          </a:prstGeom>
        </p:spPr>
      </p:pic>
      <p:sp>
        <p:nvSpPr>
          <p:cNvPr id="5" name="Content Placeholder 4"/>
          <p:cNvSpPr>
            <a:spLocks noGrp="1"/>
          </p:cNvSpPr>
          <p:nvPr>
            <p:ph sz="half" idx="2"/>
          </p:nvPr>
        </p:nvSpPr>
        <p:spPr>
          <a:xfrm>
            <a:off x="457136" y="1502815"/>
            <a:ext cx="5031093" cy="3394472"/>
          </a:xfrm>
        </p:spPr>
        <p:txBody>
          <a:bodyPr>
            <a:normAutofit lnSpcReduction="10000"/>
          </a:bodyPr>
          <a:lstStyle/>
          <a:p>
            <a:r>
              <a:rPr lang="en-US" dirty="0">
                <a:solidFill>
                  <a:schemeClr val="bg1">
                    <a:lumMod val="95000"/>
                  </a:schemeClr>
                </a:solidFill>
              </a:rPr>
              <a:t>Gently remove wet clothing. </a:t>
            </a:r>
            <a:endParaRPr lang="en-US" dirty="0" smtClean="0">
              <a:solidFill>
                <a:schemeClr val="bg1">
                  <a:lumMod val="95000"/>
                </a:schemeClr>
              </a:solidFill>
            </a:endParaRPr>
          </a:p>
          <a:p>
            <a:r>
              <a:rPr lang="en-US" dirty="0" smtClean="0">
                <a:solidFill>
                  <a:schemeClr val="bg1">
                    <a:lumMod val="95000"/>
                  </a:schemeClr>
                </a:solidFill>
              </a:rPr>
              <a:t>Replace </a:t>
            </a:r>
            <a:r>
              <a:rPr lang="en-US" dirty="0">
                <a:solidFill>
                  <a:schemeClr val="bg1">
                    <a:lumMod val="95000"/>
                  </a:schemeClr>
                </a:solidFill>
              </a:rPr>
              <a:t>wet things with warm, dry coats or blankets. </a:t>
            </a:r>
            <a:endParaRPr lang="en-US" dirty="0" smtClean="0">
              <a:solidFill>
                <a:schemeClr val="bg1">
                  <a:lumMod val="95000"/>
                </a:schemeClr>
              </a:solidFill>
            </a:endParaRPr>
          </a:p>
          <a:p>
            <a:r>
              <a:rPr lang="en-US" dirty="0" smtClean="0">
                <a:solidFill>
                  <a:schemeClr val="bg1">
                    <a:lumMod val="95000"/>
                  </a:schemeClr>
                </a:solidFill>
              </a:rPr>
              <a:t>If </a:t>
            </a:r>
            <a:r>
              <a:rPr lang="en-US" dirty="0">
                <a:solidFill>
                  <a:schemeClr val="bg1">
                    <a:lumMod val="95000"/>
                  </a:schemeClr>
                </a:solidFill>
              </a:rPr>
              <a:t>further warming is needed, do so gradually. </a:t>
            </a:r>
            <a:endParaRPr lang="en-US" dirty="0" smtClean="0">
              <a:solidFill>
                <a:schemeClr val="bg1">
                  <a:lumMod val="95000"/>
                </a:schemeClr>
              </a:solidFill>
            </a:endParaRPr>
          </a:p>
          <a:p>
            <a:pPr lvl="1"/>
            <a:r>
              <a:rPr lang="en-US" dirty="0" smtClean="0">
                <a:solidFill>
                  <a:schemeClr val="bg1">
                    <a:lumMod val="95000"/>
                  </a:schemeClr>
                </a:solidFill>
              </a:rPr>
              <a:t>For </a:t>
            </a:r>
            <a:r>
              <a:rPr lang="en-US" dirty="0">
                <a:solidFill>
                  <a:schemeClr val="bg1">
                    <a:lumMod val="95000"/>
                  </a:schemeClr>
                </a:solidFill>
              </a:rPr>
              <a:t>example, apply warm, dry compresses to the center of the body — neck, chest and groin.</a:t>
            </a:r>
          </a:p>
        </p:txBody>
      </p:sp>
    </p:spTree>
    <p:extLst>
      <p:ext uri="{BB962C8B-B14F-4D97-AF65-F5344CB8AC3E}">
        <p14:creationId xmlns:p14="http://schemas.microsoft.com/office/powerpoint/2010/main" val="215110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Frostbite</a:t>
            </a:r>
            <a:endParaRPr lang="en-US"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877410" y="1063229"/>
            <a:ext cx="4114863" cy="3687555"/>
          </a:xfrm>
        </p:spPr>
        <p:txBody>
          <a:bodyPr>
            <a:normAutofit fontScale="77500" lnSpcReduction="20000"/>
          </a:bodyPr>
          <a:lstStyle/>
          <a:p>
            <a:r>
              <a:rPr lang="en-US" dirty="0">
                <a:solidFill>
                  <a:schemeClr val="bg1">
                    <a:lumMod val="95000"/>
                  </a:schemeClr>
                </a:solidFill>
              </a:rPr>
              <a:t>Warm the frostbitten parts in warm (not hot) water for about 30 minutes. </a:t>
            </a:r>
            <a:endParaRPr lang="en-US" dirty="0" smtClean="0">
              <a:solidFill>
                <a:schemeClr val="bg1">
                  <a:lumMod val="95000"/>
                </a:schemeClr>
              </a:solidFill>
            </a:endParaRPr>
          </a:p>
          <a:p>
            <a:r>
              <a:rPr lang="en-US" dirty="0" smtClean="0">
                <a:solidFill>
                  <a:schemeClr val="bg1">
                    <a:lumMod val="95000"/>
                  </a:schemeClr>
                </a:solidFill>
              </a:rPr>
              <a:t>Place </a:t>
            </a:r>
            <a:r>
              <a:rPr lang="en-US" dirty="0">
                <a:solidFill>
                  <a:schemeClr val="bg1">
                    <a:lumMod val="95000"/>
                  </a:schemeClr>
                </a:solidFill>
              </a:rPr>
              <a:t>clean cotton balls between frostbitten fingers and toes after they've been warmed. </a:t>
            </a:r>
            <a:endParaRPr lang="en-US" dirty="0" smtClean="0">
              <a:solidFill>
                <a:schemeClr val="bg1">
                  <a:lumMod val="95000"/>
                </a:schemeClr>
              </a:solidFill>
            </a:endParaRPr>
          </a:p>
          <a:p>
            <a:r>
              <a:rPr lang="en-US" dirty="0" smtClean="0">
                <a:solidFill>
                  <a:schemeClr val="bg1">
                    <a:lumMod val="95000"/>
                  </a:schemeClr>
                </a:solidFill>
              </a:rPr>
              <a:t>Loosely </a:t>
            </a:r>
            <a:r>
              <a:rPr lang="en-US" dirty="0">
                <a:solidFill>
                  <a:schemeClr val="bg1">
                    <a:lumMod val="95000"/>
                  </a:schemeClr>
                </a:solidFill>
              </a:rPr>
              <a:t>wrap warmed areas with clean bandages to prevent refreezing. </a:t>
            </a:r>
            <a:endParaRPr lang="en-US" dirty="0" smtClean="0">
              <a:solidFill>
                <a:schemeClr val="bg1">
                  <a:lumMod val="95000"/>
                </a:schemeClr>
              </a:solidFill>
            </a:endParaRPr>
          </a:p>
          <a:p>
            <a:r>
              <a:rPr lang="en-US" dirty="0" smtClean="0">
                <a:solidFill>
                  <a:schemeClr val="bg1">
                    <a:lumMod val="95000"/>
                  </a:schemeClr>
                </a:solidFill>
              </a:rPr>
              <a:t>Give acetaminophen </a:t>
            </a:r>
            <a:r>
              <a:rPr lang="en-US" dirty="0">
                <a:solidFill>
                  <a:schemeClr val="bg1">
                    <a:lumMod val="95000"/>
                  </a:schemeClr>
                </a:solidFill>
              </a:rPr>
              <a:t>or ibuprofen for pain.</a:t>
            </a:r>
          </a:p>
        </p:txBody>
      </p:sp>
      <p:pic>
        <p:nvPicPr>
          <p:cNvPr id="6" name="Content Placeholder 5"/>
          <p:cNvPicPr>
            <a:picLocks noGrp="1" noChangeAspect="1"/>
          </p:cNvPicPr>
          <p:nvPr>
            <p:ph sz="half" idx="1"/>
          </p:nvPr>
        </p:nvPicPr>
        <p:blipFill rotWithShape="1">
          <a:blip r:embed="rId2"/>
          <a:srcRect b="6084"/>
          <a:stretch/>
        </p:blipFill>
        <p:spPr>
          <a:xfrm>
            <a:off x="296260" y="1655520"/>
            <a:ext cx="4038600" cy="2901395"/>
          </a:xfrm>
          <a:prstGeom prst="rect">
            <a:avLst/>
          </a:prstGeom>
        </p:spPr>
      </p:pic>
    </p:spTree>
    <p:extLst>
      <p:ext uri="{BB962C8B-B14F-4D97-AF65-F5344CB8AC3E}">
        <p14:creationId xmlns:p14="http://schemas.microsoft.com/office/powerpoint/2010/main" val="383944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solidFill>
                  <a:srgbClr val="FFFF00"/>
                </a:solidFill>
                <a:effectLst>
                  <a:outerShdw blurRad="38100" dist="38100" dir="2700000" algn="tl">
                    <a:srgbClr val="000000">
                      <a:alpha val="43137"/>
                    </a:srgbClr>
                  </a:outerShdw>
                </a:effectLst>
              </a:rPr>
              <a:t>First Aid for Lacerations</a:t>
            </a:r>
          </a:p>
        </p:txBody>
      </p:sp>
      <p:sp>
        <p:nvSpPr>
          <p:cNvPr id="5" name="Content Placeholder 4"/>
          <p:cNvSpPr>
            <a:spLocks noGrp="1"/>
          </p:cNvSpPr>
          <p:nvPr>
            <p:ph sz="half" idx="2"/>
          </p:nvPr>
        </p:nvSpPr>
        <p:spPr>
          <a:xfrm>
            <a:off x="4877410" y="1063229"/>
            <a:ext cx="4114863" cy="3687555"/>
          </a:xfrm>
        </p:spPr>
        <p:txBody>
          <a:bodyPr>
            <a:normAutofit fontScale="62500" lnSpcReduction="20000"/>
          </a:bodyPr>
          <a:lstStyle/>
          <a:p>
            <a:r>
              <a:rPr lang="en-US" dirty="0">
                <a:solidFill>
                  <a:schemeClr val="bg1">
                    <a:lumMod val="95000"/>
                  </a:schemeClr>
                </a:solidFill>
              </a:rPr>
              <a:t>Stop the Bleeding by apply direct pressure on the area if necessary.</a:t>
            </a:r>
          </a:p>
          <a:p>
            <a:r>
              <a:rPr lang="en-US" dirty="0">
                <a:solidFill>
                  <a:schemeClr val="bg1">
                    <a:lumMod val="95000"/>
                  </a:schemeClr>
                </a:solidFill>
              </a:rPr>
              <a:t>Clean the area with warm water and gentle soap.</a:t>
            </a:r>
          </a:p>
          <a:p>
            <a:r>
              <a:rPr lang="en-US" dirty="0">
                <a:solidFill>
                  <a:schemeClr val="bg1">
                    <a:lumMod val="95000"/>
                  </a:schemeClr>
                </a:solidFill>
              </a:rPr>
              <a:t>Apply an antibiotic ointment to reduce chance of infection.</a:t>
            </a:r>
          </a:p>
          <a:p>
            <a:r>
              <a:rPr lang="en-US" dirty="0">
                <a:solidFill>
                  <a:schemeClr val="bg1">
                    <a:lumMod val="95000"/>
                  </a:schemeClr>
                </a:solidFill>
              </a:rPr>
              <a:t>For a minor laceration, remove the bandage after a couple of days to promote healing.</a:t>
            </a:r>
          </a:p>
          <a:p>
            <a:r>
              <a:rPr lang="en-US" dirty="0">
                <a:solidFill>
                  <a:schemeClr val="bg1">
                    <a:lumMod val="95000"/>
                  </a:schemeClr>
                </a:solidFill>
              </a:rPr>
              <a:t>Call a health care provider if:</a:t>
            </a:r>
          </a:p>
          <a:p>
            <a:pPr lvl="1"/>
            <a:r>
              <a:rPr lang="en-US" dirty="0">
                <a:solidFill>
                  <a:schemeClr val="bg1">
                    <a:lumMod val="95000"/>
                  </a:schemeClr>
                </a:solidFill>
              </a:rPr>
              <a:t>The cut is deep or over a joint</a:t>
            </a:r>
          </a:p>
          <a:p>
            <a:pPr lvl="1"/>
            <a:r>
              <a:rPr lang="en-US" dirty="0">
                <a:solidFill>
                  <a:schemeClr val="bg1">
                    <a:lumMod val="95000"/>
                  </a:schemeClr>
                </a:solidFill>
              </a:rPr>
              <a:t>If the cut doesn't heal or shows signs of infection, including redness, swelling, pus, or excessive pain.</a:t>
            </a:r>
          </a:p>
        </p:txBody>
      </p:sp>
      <p:pic>
        <p:nvPicPr>
          <p:cNvPr id="7" name="Content Placeholder 6"/>
          <p:cNvPicPr>
            <a:picLocks noGrp="1" noChangeAspect="1"/>
          </p:cNvPicPr>
          <p:nvPr>
            <p:ph sz="half" idx="1"/>
          </p:nvPr>
        </p:nvPicPr>
        <p:blipFill>
          <a:blip r:embed="rId2"/>
          <a:stretch>
            <a:fillRect/>
          </a:stretch>
        </p:blipFill>
        <p:spPr>
          <a:xfrm>
            <a:off x="457200" y="1551781"/>
            <a:ext cx="4038600" cy="2690812"/>
          </a:xfrm>
          <a:prstGeom prst="rect">
            <a:avLst/>
          </a:prstGeom>
        </p:spPr>
      </p:pic>
    </p:spTree>
    <p:extLst>
      <p:ext uri="{BB962C8B-B14F-4D97-AF65-F5344CB8AC3E}">
        <p14:creationId xmlns:p14="http://schemas.microsoft.com/office/powerpoint/2010/main" val="14266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solidFill>
                  <a:srgbClr val="FFFF00"/>
                </a:solidFill>
                <a:effectLst>
                  <a:outerShdw blurRad="38100" dist="38100" dir="2700000" algn="tl">
                    <a:srgbClr val="000000">
                      <a:alpha val="43137"/>
                    </a:srgbClr>
                  </a:outerShdw>
                </a:effectLst>
              </a:rPr>
              <a:t>First Aid for </a:t>
            </a:r>
            <a:r>
              <a:rPr lang="en-US" dirty="0" smtClean="0">
                <a:solidFill>
                  <a:srgbClr val="FFFF00"/>
                </a:solidFill>
                <a:effectLst>
                  <a:outerShdw blurRad="38100" dist="38100" dir="2700000" algn="tl">
                    <a:srgbClr val="000000">
                      <a:alpha val="43137"/>
                    </a:srgbClr>
                  </a:outerShdw>
                </a:effectLst>
              </a:rPr>
              <a:t>Abrasions</a:t>
            </a:r>
            <a:endParaRPr lang="en-US"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877410" y="1063229"/>
            <a:ext cx="4114863" cy="3687555"/>
          </a:xfrm>
        </p:spPr>
        <p:txBody>
          <a:bodyPr>
            <a:normAutofit fontScale="62500" lnSpcReduction="20000"/>
          </a:bodyPr>
          <a:lstStyle/>
          <a:p>
            <a:pPr eaLnBrk="0" fontAlgn="base" hangingPunct="0">
              <a:spcBef>
                <a:spcPct val="0"/>
              </a:spcBef>
              <a:spcAft>
                <a:spcPct val="0"/>
              </a:spcAft>
            </a:pPr>
            <a:r>
              <a:rPr lang="en-US" altLang="en-US" dirty="0">
                <a:solidFill>
                  <a:schemeClr val="bg1">
                    <a:lumMod val="95000"/>
                  </a:schemeClr>
                </a:solidFill>
              </a:rPr>
              <a:t>Gently clean the area with cool to lukewarm water and mild soap. </a:t>
            </a:r>
            <a:endParaRPr lang="en-US" altLang="en-US" dirty="0" smtClean="0">
              <a:solidFill>
                <a:schemeClr val="bg1">
                  <a:lumMod val="95000"/>
                </a:schemeClr>
              </a:solidFill>
            </a:endParaRPr>
          </a:p>
          <a:p>
            <a:pPr eaLnBrk="0" fontAlgn="base" hangingPunct="0">
              <a:spcBef>
                <a:spcPct val="0"/>
              </a:spcBef>
              <a:spcAft>
                <a:spcPct val="0"/>
              </a:spcAft>
            </a:pPr>
            <a:r>
              <a:rPr lang="en-US" altLang="en-US" dirty="0" smtClean="0">
                <a:solidFill>
                  <a:schemeClr val="bg1">
                    <a:lumMod val="95000"/>
                  </a:schemeClr>
                </a:solidFill>
              </a:rPr>
              <a:t>Remove </a:t>
            </a:r>
            <a:r>
              <a:rPr lang="en-US" altLang="en-US" dirty="0">
                <a:solidFill>
                  <a:schemeClr val="bg1">
                    <a:lumMod val="95000"/>
                  </a:schemeClr>
                </a:solidFill>
              </a:rPr>
              <a:t>dirt or other particles from the wound using sterilized tweezers.</a:t>
            </a:r>
          </a:p>
          <a:p>
            <a:pPr eaLnBrk="0" fontAlgn="base" hangingPunct="0">
              <a:spcBef>
                <a:spcPct val="0"/>
              </a:spcBef>
              <a:spcAft>
                <a:spcPct val="0"/>
              </a:spcAft>
            </a:pPr>
            <a:r>
              <a:rPr lang="en-US" dirty="0" smtClean="0">
                <a:solidFill>
                  <a:schemeClr val="bg1">
                    <a:lumMod val="95000"/>
                  </a:schemeClr>
                </a:solidFill>
              </a:rPr>
              <a:t>Apply </a:t>
            </a:r>
            <a:r>
              <a:rPr lang="en-US" dirty="0">
                <a:solidFill>
                  <a:schemeClr val="bg1">
                    <a:lumMod val="95000"/>
                  </a:schemeClr>
                </a:solidFill>
              </a:rPr>
              <a:t>an antibiotic ointment to reduce chance of infection.</a:t>
            </a:r>
          </a:p>
          <a:p>
            <a:pPr eaLnBrk="0" fontAlgn="base" hangingPunct="0">
              <a:spcBef>
                <a:spcPct val="0"/>
              </a:spcBef>
              <a:spcAft>
                <a:spcPct val="0"/>
              </a:spcAft>
            </a:pPr>
            <a:r>
              <a:rPr lang="en-US" altLang="en-US" dirty="0" smtClean="0">
                <a:solidFill>
                  <a:schemeClr val="bg1">
                    <a:lumMod val="95000"/>
                  </a:schemeClr>
                </a:solidFill>
              </a:rPr>
              <a:t>Cover </a:t>
            </a:r>
            <a:r>
              <a:rPr lang="en-US" altLang="en-US" dirty="0">
                <a:solidFill>
                  <a:schemeClr val="bg1">
                    <a:lumMod val="95000"/>
                  </a:schemeClr>
                </a:solidFill>
              </a:rPr>
              <a:t>it with a clean bandage or gauze. </a:t>
            </a:r>
            <a:endParaRPr lang="en-US" altLang="en-US" dirty="0" smtClean="0">
              <a:solidFill>
                <a:schemeClr val="bg1">
                  <a:lumMod val="95000"/>
                </a:schemeClr>
              </a:solidFill>
            </a:endParaRPr>
          </a:p>
          <a:p>
            <a:pPr eaLnBrk="0" fontAlgn="base" hangingPunct="0">
              <a:spcBef>
                <a:spcPct val="0"/>
              </a:spcBef>
              <a:spcAft>
                <a:spcPct val="0"/>
              </a:spcAft>
            </a:pPr>
            <a:r>
              <a:rPr lang="en-US" altLang="en-US" dirty="0" smtClean="0">
                <a:solidFill>
                  <a:schemeClr val="bg1">
                    <a:lumMod val="95000"/>
                  </a:schemeClr>
                </a:solidFill>
              </a:rPr>
              <a:t>Gently </a:t>
            </a:r>
            <a:r>
              <a:rPr lang="en-US" altLang="en-US" dirty="0">
                <a:solidFill>
                  <a:schemeClr val="bg1">
                    <a:lumMod val="95000"/>
                  </a:schemeClr>
                </a:solidFill>
              </a:rPr>
              <a:t>clean the wound and change the ointment and bandage once per day. </a:t>
            </a:r>
          </a:p>
          <a:p>
            <a:pPr eaLnBrk="0" fontAlgn="base" hangingPunct="0">
              <a:spcBef>
                <a:spcPct val="0"/>
              </a:spcBef>
              <a:spcAft>
                <a:spcPct val="0"/>
              </a:spcAft>
            </a:pPr>
            <a:r>
              <a:rPr lang="en-US" altLang="en-US" dirty="0">
                <a:solidFill>
                  <a:schemeClr val="bg1">
                    <a:lumMod val="95000"/>
                  </a:schemeClr>
                </a:solidFill>
              </a:rPr>
              <a:t>Watch the area for signs of infection, like pain or redness and swelling. </a:t>
            </a:r>
            <a:endParaRPr lang="en-US" altLang="en-US" dirty="0" smtClean="0">
              <a:solidFill>
                <a:schemeClr val="bg1">
                  <a:lumMod val="95000"/>
                </a:schemeClr>
              </a:solidFill>
            </a:endParaRPr>
          </a:p>
          <a:p>
            <a:pPr eaLnBrk="0" fontAlgn="base" hangingPunct="0">
              <a:spcBef>
                <a:spcPct val="0"/>
              </a:spcBef>
              <a:spcAft>
                <a:spcPct val="0"/>
              </a:spcAft>
            </a:pPr>
            <a:r>
              <a:rPr lang="en-US" altLang="en-US" dirty="0" smtClean="0">
                <a:solidFill>
                  <a:schemeClr val="bg1">
                    <a:lumMod val="95000"/>
                  </a:schemeClr>
                </a:solidFill>
              </a:rPr>
              <a:t>See </a:t>
            </a:r>
            <a:r>
              <a:rPr lang="en-US" altLang="en-US" dirty="0">
                <a:solidFill>
                  <a:schemeClr val="bg1">
                    <a:lumMod val="95000"/>
                  </a:schemeClr>
                </a:solidFill>
              </a:rPr>
              <a:t>your doctor if you suspect infection. </a:t>
            </a:r>
          </a:p>
          <a:p>
            <a:r>
              <a:rPr lang="en-US" dirty="0" smtClean="0">
                <a:solidFill>
                  <a:schemeClr val="bg1">
                    <a:lumMod val="95000"/>
                  </a:schemeClr>
                </a:solidFill>
              </a:rPr>
              <a:t> </a:t>
            </a:r>
            <a:endParaRPr lang="en-US" dirty="0">
              <a:solidFill>
                <a:schemeClr val="bg1">
                  <a:lumMod val="95000"/>
                </a:schemeClr>
              </a:solidFill>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556246"/>
            <a:ext cx="4038600" cy="2681882"/>
          </a:xfrm>
        </p:spPr>
      </p:pic>
    </p:spTree>
    <p:extLst>
      <p:ext uri="{BB962C8B-B14F-4D97-AF65-F5344CB8AC3E}">
        <p14:creationId xmlns:p14="http://schemas.microsoft.com/office/powerpoint/2010/main" val="2758212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Fractures</a:t>
            </a:r>
            <a:endParaRPr lang="en-US"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648199" y="1044700"/>
            <a:ext cx="4352245" cy="3970329"/>
          </a:xfrm>
        </p:spPr>
        <p:txBody>
          <a:bodyPr>
            <a:normAutofit fontScale="55000" lnSpcReduction="20000"/>
          </a:bodyPr>
          <a:lstStyle/>
          <a:p>
            <a:r>
              <a:rPr lang="en-US" dirty="0">
                <a:solidFill>
                  <a:schemeClr val="bg1">
                    <a:lumMod val="95000"/>
                  </a:schemeClr>
                </a:solidFill>
              </a:rPr>
              <a:t>Stop any bleeding: If they’re bleeding, elevate and apply pressure to the wound using a sterile bandage, a clean cloth, or a clean piece of clothing.</a:t>
            </a:r>
          </a:p>
          <a:p>
            <a:r>
              <a:rPr lang="en-US" dirty="0">
                <a:solidFill>
                  <a:schemeClr val="bg1">
                    <a:lumMod val="95000"/>
                  </a:schemeClr>
                </a:solidFill>
              </a:rPr>
              <a:t>Immobilize the injured area: If you suspect they’ve broken a bone in their neck or back, help them stay as still as possible. If you suspect they’ve broken a bone in one of their limbs, immobilize the area using a splint or sling. </a:t>
            </a:r>
          </a:p>
          <a:p>
            <a:r>
              <a:rPr lang="en-US" dirty="0">
                <a:solidFill>
                  <a:schemeClr val="bg1">
                    <a:lumMod val="95000"/>
                  </a:schemeClr>
                </a:solidFill>
              </a:rPr>
              <a:t>Apply cold to the area: Wrap an ice pack or bag of ice cubes in a piece of cloth and apply it to the injured area for up to 10 minutes at a time. </a:t>
            </a:r>
          </a:p>
          <a:p>
            <a:r>
              <a:rPr lang="en-US" dirty="0">
                <a:solidFill>
                  <a:schemeClr val="bg1">
                    <a:lumMod val="95000"/>
                  </a:schemeClr>
                </a:solidFill>
              </a:rPr>
              <a:t>Treat them for shock: Help them get into a comfortable position, encourage them to rest, and reassure them. Cover them with a blanket or clothing to keep them warm.</a:t>
            </a:r>
          </a:p>
          <a:p>
            <a:r>
              <a:rPr lang="en-US" dirty="0">
                <a:solidFill>
                  <a:schemeClr val="bg1">
                    <a:lumMod val="95000"/>
                  </a:schemeClr>
                </a:solidFill>
              </a:rPr>
              <a:t>Get professional help: Call 911 or help them get to the emergency department for professional care.</a:t>
            </a:r>
          </a:p>
          <a:p>
            <a:endParaRPr lang="en-US" dirty="0">
              <a:solidFill>
                <a:schemeClr val="bg1">
                  <a:lumMod val="95000"/>
                </a:schemeClr>
              </a:solidFill>
            </a:endParaRP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59785" y="1502815"/>
            <a:ext cx="2595985" cy="3167102"/>
          </a:xfrm>
        </p:spPr>
      </p:pic>
    </p:spTree>
    <p:extLst>
      <p:ext uri="{BB962C8B-B14F-4D97-AF65-F5344CB8AC3E}">
        <p14:creationId xmlns:p14="http://schemas.microsoft.com/office/powerpoint/2010/main" val="193080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rPr>
              <a:t>First Aid for Sprains and Strains</a:t>
            </a:r>
            <a:endParaRPr lang="en-US" dirty="0">
              <a:solidFill>
                <a:srgbClr val="FFFF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4362" y="1492250"/>
            <a:ext cx="3724275" cy="2809875"/>
          </a:xfrm>
        </p:spPr>
      </p:pic>
      <p:sp>
        <p:nvSpPr>
          <p:cNvPr id="5" name="Content Placeholder 4"/>
          <p:cNvSpPr>
            <a:spLocks noGrp="1"/>
          </p:cNvSpPr>
          <p:nvPr>
            <p:ph sz="half" idx="2"/>
          </p:nvPr>
        </p:nvSpPr>
        <p:spPr>
          <a:xfrm>
            <a:off x="4630457" y="1044700"/>
            <a:ext cx="4369988" cy="4029528"/>
          </a:xfrm>
        </p:spPr>
        <p:txBody>
          <a:bodyPr>
            <a:normAutofit fontScale="55000" lnSpcReduction="20000"/>
          </a:bodyPr>
          <a:lstStyle/>
          <a:p>
            <a:r>
              <a:rPr lang="en-US" b="1" u="sng" dirty="0">
                <a:solidFill>
                  <a:schemeClr val="bg1">
                    <a:lumMod val="95000"/>
                  </a:schemeClr>
                </a:solidFill>
              </a:rPr>
              <a:t>R</a:t>
            </a:r>
            <a:r>
              <a:rPr lang="en-US" b="1" dirty="0">
                <a:solidFill>
                  <a:schemeClr val="bg1">
                    <a:lumMod val="95000"/>
                  </a:schemeClr>
                </a:solidFill>
              </a:rPr>
              <a:t>est</a:t>
            </a:r>
            <a:r>
              <a:rPr lang="en-US" dirty="0">
                <a:solidFill>
                  <a:schemeClr val="bg1">
                    <a:lumMod val="95000"/>
                  </a:schemeClr>
                </a:solidFill>
              </a:rPr>
              <a:t> the sprained or strained area. If necessary, use a sling for an arm injury or crutches for a leg or foot injury. Splint an injured finger or toe by taping it to an adjacent finger or toe.</a:t>
            </a:r>
          </a:p>
          <a:p>
            <a:r>
              <a:rPr lang="en-US" b="1" u="sng" dirty="0">
                <a:solidFill>
                  <a:schemeClr val="bg1">
                    <a:lumMod val="95000"/>
                  </a:schemeClr>
                </a:solidFill>
              </a:rPr>
              <a:t>I</a:t>
            </a:r>
            <a:r>
              <a:rPr lang="en-US" b="1" dirty="0">
                <a:solidFill>
                  <a:schemeClr val="bg1">
                    <a:lumMod val="95000"/>
                  </a:schemeClr>
                </a:solidFill>
              </a:rPr>
              <a:t>ce</a:t>
            </a:r>
            <a:r>
              <a:rPr lang="en-US" dirty="0">
                <a:solidFill>
                  <a:schemeClr val="bg1">
                    <a:lumMod val="95000"/>
                  </a:schemeClr>
                </a:solidFill>
              </a:rPr>
              <a:t> for 20 minutes every hour. Never put ice directly against the skin or it may damage the skin. Use a thin towel for protection.</a:t>
            </a:r>
          </a:p>
          <a:p>
            <a:r>
              <a:rPr lang="en-US" b="1" u="sng" dirty="0">
                <a:solidFill>
                  <a:schemeClr val="bg1">
                    <a:lumMod val="95000"/>
                  </a:schemeClr>
                </a:solidFill>
              </a:rPr>
              <a:t>C</a:t>
            </a:r>
            <a:r>
              <a:rPr lang="en-US" b="1" dirty="0">
                <a:solidFill>
                  <a:schemeClr val="bg1">
                    <a:lumMod val="95000"/>
                  </a:schemeClr>
                </a:solidFill>
              </a:rPr>
              <a:t>ompress</a:t>
            </a:r>
            <a:r>
              <a:rPr lang="en-US" dirty="0">
                <a:solidFill>
                  <a:schemeClr val="bg1">
                    <a:lumMod val="95000"/>
                  </a:schemeClr>
                </a:solidFill>
              </a:rPr>
              <a:t> by wrapping an elastic (Ace) bandage or sleeve lightly (not tightly) around the joint or limb. Specialized braces, such as for the ankle, can work better than an elastic bandage for removing the swelling.</a:t>
            </a:r>
          </a:p>
          <a:p>
            <a:r>
              <a:rPr lang="en-US" b="1" u="sng" dirty="0">
                <a:solidFill>
                  <a:schemeClr val="bg1">
                    <a:lumMod val="95000"/>
                  </a:schemeClr>
                </a:solidFill>
              </a:rPr>
              <a:t>E</a:t>
            </a:r>
            <a:r>
              <a:rPr lang="en-US" b="1" dirty="0">
                <a:solidFill>
                  <a:schemeClr val="bg1">
                    <a:lumMod val="95000"/>
                  </a:schemeClr>
                </a:solidFill>
              </a:rPr>
              <a:t>levate</a:t>
            </a:r>
            <a:r>
              <a:rPr lang="en-US" dirty="0">
                <a:solidFill>
                  <a:schemeClr val="bg1">
                    <a:lumMod val="95000"/>
                  </a:schemeClr>
                </a:solidFill>
              </a:rPr>
              <a:t> the area above heart level if possible</a:t>
            </a:r>
            <a:r>
              <a:rPr lang="en-US" dirty="0" smtClean="0">
                <a:solidFill>
                  <a:schemeClr val="bg1">
                    <a:lumMod val="95000"/>
                  </a:schemeClr>
                </a:solidFill>
              </a:rPr>
              <a:t>.</a:t>
            </a:r>
          </a:p>
          <a:p>
            <a:r>
              <a:rPr lang="en-US" dirty="0" smtClean="0">
                <a:solidFill>
                  <a:schemeClr val="bg1">
                    <a:lumMod val="95000"/>
                  </a:schemeClr>
                </a:solidFill>
              </a:rPr>
              <a:t>Manage pain and inflammation with ibuprofen or acetaminophen</a:t>
            </a:r>
          </a:p>
          <a:p>
            <a:r>
              <a:rPr lang="en-US" dirty="0">
                <a:solidFill>
                  <a:schemeClr val="bg1">
                    <a:lumMod val="95000"/>
                  </a:schemeClr>
                </a:solidFill>
              </a:rPr>
              <a:t>All but the most minor strains and sprains should be evaluated by a doctor. </a:t>
            </a:r>
          </a:p>
          <a:p>
            <a:endParaRPr lang="en-US" dirty="0"/>
          </a:p>
        </p:txBody>
      </p:sp>
    </p:spTree>
    <p:extLst>
      <p:ext uri="{BB962C8B-B14F-4D97-AF65-F5344CB8AC3E}">
        <p14:creationId xmlns:p14="http://schemas.microsoft.com/office/powerpoint/2010/main" val="181212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lgn="ctr">
              <a:buNone/>
            </a:pPr>
            <a:r>
              <a:rPr lang="en-US" sz="3600" dirty="0" smtClean="0"/>
              <a:t>Internet access is necessary for viewing the online tutorials of the various skating skills.</a:t>
            </a:r>
          </a:p>
          <a:p>
            <a:pPr marL="0" indent="0" algn="ctr">
              <a:buNone/>
            </a:pPr>
            <a:r>
              <a:rPr lang="en-US" sz="3600" dirty="0" smtClean="0"/>
              <a:t>If you are a Scout, please obtain parental permission before viewing the videos.</a:t>
            </a:r>
            <a:endParaRPr lang="en-US" sz="3600" dirty="0"/>
          </a:p>
        </p:txBody>
      </p:sp>
    </p:spTree>
    <p:extLst>
      <p:ext uri="{BB962C8B-B14F-4D97-AF65-F5344CB8AC3E}">
        <p14:creationId xmlns:p14="http://schemas.microsoft.com/office/powerpoint/2010/main" val="2569967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First Aid </a:t>
            </a:r>
            <a:r>
              <a:rPr lang="en-US" dirty="0" smtClean="0">
                <a:solidFill>
                  <a:srgbClr val="FFFF00"/>
                </a:solidFill>
              </a:rPr>
              <a:t>for Concussions</a:t>
            </a:r>
            <a:endParaRPr lang="en-US"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5567"/>
          <a:stretch/>
        </p:blipFill>
        <p:spPr>
          <a:xfrm>
            <a:off x="571500" y="1373187"/>
            <a:ext cx="3810000" cy="2878318"/>
          </a:xfrm>
        </p:spPr>
      </p:pic>
      <p:sp>
        <p:nvSpPr>
          <p:cNvPr id="4" name="Content Placeholder 3"/>
          <p:cNvSpPr>
            <a:spLocks noGrp="1"/>
          </p:cNvSpPr>
          <p:nvPr>
            <p:ph sz="half" idx="2"/>
          </p:nvPr>
        </p:nvSpPr>
        <p:spPr/>
        <p:txBody>
          <a:bodyPr>
            <a:normAutofit/>
          </a:bodyPr>
          <a:lstStyle/>
          <a:p>
            <a:r>
              <a:rPr lang="en-US" sz="2000" dirty="0">
                <a:solidFill>
                  <a:schemeClr val="bg1"/>
                </a:solidFill>
              </a:rPr>
              <a:t>Immediately stop the </a:t>
            </a:r>
            <a:r>
              <a:rPr lang="en-US" sz="2000" dirty="0" smtClean="0">
                <a:solidFill>
                  <a:schemeClr val="bg1"/>
                </a:solidFill>
              </a:rPr>
              <a:t>activity.</a:t>
            </a:r>
          </a:p>
          <a:p>
            <a:r>
              <a:rPr lang="en-US" sz="2000" dirty="0" smtClean="0">
                <a:solidFill>
                  <a:schemeClr val="bg1"/>
                </a:solidFill>
              </a:rPr>
              <a:t>Monitor </a:t>
            </a:r>
            <a:r>
              <a:rPr lang="en-US" sz="2000" dirty="0">
                <a:solidFill>
                  <a:schemeClr val="bg1"/>
                </a:solidFill>
              </a:rPr>
              <a:t>the person for changes in </a:t>
            </a:r>
            <a:r>
              <a:rPr lang="en-US" sz="2000" dirty="0" smtClean="0">
                <a:solidFill>
                  <a:schemeClr val="bg1"/>
                </a:solidFill>
              </a:rPr>
              <a:t>symptoms.</a:t>
            </a:r>
          </a:p>
          <a:p>
            <a:r>
              <a:rPr lang="en-US" sz="2000" dirty="0" smtClean="0">
                <a:solidFill>
                  <a:schemeClr val="bg1"/>
                </a:solidFill>
              </a:rPr>
              <a:t>Keep </a:t>
            </a:r>
            <a:r>
              <a:rPr lang="en-US" sz="2000" dirty="0">
                <a:solidFill>
                  <a:schemeClr val="bg1"/>
                </a:solidFill>
              </a:rPr>
              <a:t>them calm and </a:t>
            </a:r>
            <a:r>
              <a:rPr lang="en-US" sz="2000" dirty="0" smtClean="0">
                <a:solidFill>
                  <a:schemeClr val="bg1"/>
                </a:solidFill>
              </a:rPr>
              <a:t>quiet.</a:t>
            </a:r>
          </a:p>
          <a:p>
            <a:r>
              <a:rPr lang="en-US" sz="2000" dirty="0" smtClean="0">
                <a:solidFill>
                  <a:schemeClr val="bg1"/>
                </a:solidFill>
              </a:rPr>
              <a:t>Seek </a:t>
            </a:r>
            <a:r>
              <a:rPr lang="en-US" sz="2000" dirty="0">
                <a:solidFill>
                  <a:schemeClr val="bg1"/>
                </a:solidFill>
              </a:rPr>
              <a:t>medical evaluation if symptoms persist or </a:t>
            </a:r>
            <a:r>
              <a:rPr lang="en-US" sz="2000" dirty="0" smtClean="0">
                <a:solidFill>
                  <a:schemeClr val="bg1"/>
                </a:solidFill>
              </a:rPr>
              <a:t>worsen.</a:t>
            </a:r>
            <a:endParaRPr lang="en-US" sz="2000" dirty="0">
              <a:solidFill>
                <a:schemeClr val="bg1"/>
              </a:solidFill>
            </a:endParaRPr>
          </a:p>
          <a:p>
            <a:endParaRPr lang="en-US" dirty="0"/>
          </a:p>
        </p:txBody>
      </p:sp>
    </p:spTree>
    <p:extLst>
      <p:ext uri="{BB962C8B-B14F-4D97-AF65-F5344CB8AC3E}">
        <p14:creationId xmlns:p14="http://schemas.microsoft.com/office/powerpoint/2010/main" val="2240154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Blisters</a:t>
            </a:r>
            <a:endParaRPr lang="en-US" dirty="0">
              <a:solidFill>
                <a:srgbClr val="FFFF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385" b="5566"/>
          <a:stretch/>
        </p:blipFill>
        <p:spPr>
          <a:xfrm>
            <a:off x="780703" y="1350110"/>
            <a:ext cx="3391593" cy="3054100"/>
          </a:xfrm>
        </p:spPr>
      </p:pic>
      <p:sp>
        <p:nvSpPr>
          <p:cNvPr id="5" name="Content Placeholder 4"/>
          <p:cNvSpPr>
            <a:spLocks noGrp="1"/>
          </p:cNvSpPr>
          <p:nvPr>
            <p:ph sz="half" idx="2"/>
          </p:nvPr>
        </p:nvSpPr>
        <p:spPr/>
        <p:txBody>
          <a:bodyPr>
            <a:normAutofit/>
          </a:bodyPr>
          <a:lstStyle/>
          <a:p>
            <a:r>
              <a:rPr lang="en-US" sz="2000" dirty="0">
                <a:solidFill>
                  <a:schemeClr val="bg1">
                    <a:lumMod val="95000"/>
                  </a:schemeClr>
                </a:solidFill>
              </a:rPr>
              <a:t>If a blister isn't too painful, try to keep it intact. </a:t>
            </a:r>
            <a:endParaRPr lang="en-US" sz="2000" dirty="0" smtClean="0">
              <a:solidFill>
                <a:schemeClr val="bg1">
                  <a:lumMod val="95000"/>
                </a:schemeClr>
              </a:solidFill>
            </a:endParaRPr>
          </a:p>
          <a:p>
            <a:r>
              <a:rPr lang="en-US" sz="2000" dirty="0" smtClean="0">
                <a:solidFill>
                  <a:schemeClr val="bg1">
                    <a:lumMod val="95000"/>
                  </a:schemeClr>
                </a:solidFill>
              </a:rPr>
              <a:t>Unbroken </a:t>
            </a:r>
            <a:r>
              <a:rPr lang="en-US" sz="2000" dirty="0">
                <a:solidFill>
                  <a:schemeClr val="bg1">
                    <a:lumMod val="95000"/>
                  </a:schemeClr>
                </a:solidFill>
              </a:rPr>
              <a:t>skin over a blister may provide a natural barrier to bacteria and decreases the risk of infection. </a:t>
            </a:r>
            <a:endParaRPr lang="en-US" sz="2000" dirty="0" smtClean="0">
              <a:solidFill>
                <a:schemeClr val="bg1">
                  <a:lumMod val="95000"/>
                </a:schemeClr>
              </a:solidFill>
            </a:endParaRPr>
          </a:p>
          <a:p>
            <a:r>
              <a:rPr lang="en-US" sz="2000" dirty="0" smtClean="0">
                <a:solidFill>
                  <a:schemeClr val="bg1">
                    <a:lumMod val="95000"/>
                  </a:schemeClr>
                </a:solidFill>
              </a:rPr>
              <a:t>Cover </a:t>
            </a:r>
            <a:r>
              <a:rPr lang="en-US" sz="2000" dirty="0">
                <a:solidFill>
                  <a:schemeClr val="bg1">
                    <a:lumMod val="95000"/>
                  </a:schemeClr>
                </a:solidFill>
              </a:rPr>
              <a:t>it with an adhesive bandage or moleskin. </a:t>
            </a:r>
          </a:p>
        </p:txBody>
      </p:sp>
    </p:spTree>
    <p:extLst>
      <p:ext uri="{BB962C8B-B14F-4D97-AF65-F5344CB8AC3E}">
        <p14:creationId xmlns:p14="http://schemas.microsoft.com/office/powerpoint/2010/main" val="1548209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Blisters</a:t>
            </a:r>
            <a:endParaRPr lang="en-US" dirty="0">
              <a:solidFill>
                <a:srgbClr val="FFFF00"/>
              </a:solidFill>
              <a:effectLst>
                <a:outerShdw blurRad="38100" dist="38100" dir="2700000" algn="tl">
                  <a:srgbClr val="000000">
                    <a:alpha val="43137"/>
                  </a:srgbClr>
                </a:outerShdw>
              </a:effectLst>
            </a:endParaRPr>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6260" y="1502815"/>
            <a:ext cx="4038600" cy="2359215"/>
          </a:xfrm>
        </p:spPr>
      </p:pic>
      <p:sp>
        <p:nvSpPr>
          <p:cNvPr id="5" name="Content Placeholder 4"/>
          <p:cNvSpPr>
            <a:spLocks noGrp="1"/>
          </p:cNvSpPr>
          <p:nvPr>
            <p:ph sz="half" idx="2"/>
          </p:nvPr>
        </p:nvSpPr>
        <p:spPr>
          <a:xfrm>
            <a:off x="4648199" y="1044700"/>
            <a:ext cx="4495801" cy="4098800"/>
          </a:xfrm>
        </p:spPr>
        <p:txBody>
          <a:bodyPr>
            <a:normAutofit/>
          </a:bodyPr>
          <a:lstStyle/>
          <a:p>
            <a:pPr marL="0" indent="0">
              <a:buNone/>
            </a:pPr>
            <a:r>
              <a:rPr lang="en-US" sz="1600" dirty="0" smtClean="0">
                <a:solidFill>
                  <a:schemeClr val="bg1">
                    <a:lumMod val="95000"/>
                  </a:schemeClr>
                </a:solidFill>
              </a:rPr>
              <a:t>To </a:t>
            </a:r>
            <a:r>
              <a:rPr lang="en-US" sz="1600" dirty="0">
                <a:solidFill>
                  <a:schemeClr val="bg1">
                    <a:lumMod val="95000"/>
                  </a:schemeClr>
                </a:solidFill>
              </a:rPr>
              <a:t>relieve blister-related pain, drain the fluid while leaving the overlying skin intact. </a:t>
            </a:r>
            <a:endParaRPr lang="en-US" sz="1600" dirty="0" smtClean="0">
              <a:solidFill>
                <a:schemeClr val="bg1">
                  <a:lumMod val="95000"/>
                </a:schemeClr>
              </a:solidFill>
            </a:endParaRPr>
          </a:p>
          <a:p>
            <a:r>
              <a:rPr lang="en-US" sz="1600" dirty="0" smtClean="0">
                <a:solidFill>
                  <a:schemeClr val="bg1">
                    <a:lumMod val="95000"/>
                  </a:schemeClr>
                </a:solidFill>
              </a:rPr>
              <a:t>Wash </a:t>
            </a:r>
            <a:r>
              <a:rPr lang="en-US" sz="1600" dirty="0">
                <a:solidFill>
                  <a:schemeClr val="bg1">
                    <a:lumMod val="95000"/>
                  </a:schemeClr>
                </a:solidFill>
              </a:rPr>
              <a:t>your hands and the blister with soap and warm water.</a:t>
            </a:r>
          </a:p>
          <a:p>
            <a:r>
              <a:rPr lang="en-US" sz="1600" dirty="0">
                <a:solidFill>
                  <a:schemeClr val="bg1">
                    <a:lumMod val="95000"/>
                  </a:schemeClr>
                </a:solidFill>
              </a:rPr>
              <a:t>Swab the blister with iodine.</a:t>
            </a:r>
          </a:p>
          <a:p>
            <a:r>
              <a:rPr lang="en-US" sz="1600" dirty="0">
                <a:solidFill>
                  <a:schemeClr val="bg1">
                    <a:lumMod val="95000"/>
                  </a:schemeClr>
                </a:solidFill>
              </a:rPr>
              <a:t>Sterilize a clean, sharp needle by wiping it with rubbing alcohol.</a:t>
            </a:r>
          </a:p>
          <a:p>
            <a:r>
              <a:rPr lang="en-US" sz="1600" dirty="0">
                <a:solidFill>
                  <a:schemeClr val="bg1">
                    <a:lumMod val="95000"/>
                  </a:schemeClr>
                </a:solidFill>
              </a:rPr>
              <a:t>Use the needle to puncture the blister. Aim for several spots near the blister's edge. Let the fluid drain, but leave the overlying skin in place.</a:t>
            </a:r>
          </a:p>
          <a:p>
            <a:r>
              <a:rPr lang="en-US" sz="1600" dirty="0">
                <a:solidFill>
                  <a:schemeClr val="bg1">
                    <a:lumMod val="95000"/>
                  </a:schemeClr>
                </a:solidFill>
              </a:rPr>
              <a:t>Apply an </a:t>
            </a:r>
            <a:r>
              <a:rPr lang="en-US" sz="1600" dirty="0" smtClean="0">
                <a:solidFill>
                  <a:schemeClr val="bg1">
                    <a:lumMod val="95000"/>
                  </a:schemeClr>
                </a:solidFill>
              </a:rPr>
              <a:t>antibiotic ointment to </a:t>
            </a:r>
            <a:r>
              <a:rPr lang="en-US" sz="1600" dirty="0">
                <a:solidFill>
                  <a:schemeClr val="bg1">
                    <a:lumMod val="95000"/>
                  </a:schemeClr>
                </a:solidFill>
              </a:rPr>
              <a:t>the blister and cover it with a nonstick gauze bandage. </a:t>
            </a:r>
          </a:p>
          <a:p>
            <a:r>
              <a:rPr lang="en-US" sz="1600" dirty="0">
                <a:solidFill>
                  <a:schemeClr val="bg1">
                    <a:lumMod val="95000"/>
                  </a:schemeClr>
                </a:solidFill>
              </a:rPr>
              <a:t>Follow-up care. Check the area every day for infection. </a:t>
            </a:r>
            <a:r>
              <a:rPr lang="en-US" sz="1600" dirty="0" smtClean="0">
                <a:solidFill>
                  <a:schemeClr val="bg1">
                    <a:lumMod val="95000"/>
                  </a:schemeClr>
                </a:solidFill>
              </a:rPr>
              <a:t>Apply </a:t>
            </a:r>
            <a:r>
              <a:rPr lang="en-US" sz="1600" dirty="0">
                <a:solidFill>
                  <a:schemeClr val="bg1">
                    <a:lumMod val="95000"/>
                  </a:schemeClr>
                </a:solidFill>
              </a:rPr>
              <a:t>more ointment and a bandage.</a:t>
            </a:r>
          </a:p>
        </p:txBody>
      </p:sp>
    </p:spTree>
    <p:extLst>
      <p:ext uri="{BB962C8B-B14F-4D97-AF65-F5344CB8AC3E}">
        <p14:creationId xmlns:p14="http://schemas.microsoft.com/office/powerpoint/2010/main" val="295719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779" y="128470"/>
            <a:ext cx="5802790" cy="572644"/>
          </a:xfrm>
        </p:spPr>
        <p:txBody>
          <a:bodyPr>
            <a:normAutofit fontScale="90000"/>
          </a:bodyPr>
          <a:lstStyle/>
          <a:p>
            <a:r>
              <a:rPr lang="en-US" dirty="0" smtClean="0"/>
              <a:t>Symptoms of Heat Reactions</a:t>
            </a:r>
            <a:endParaRPr lang="en-US" dirty="0"/>
          </a:p>
        </p:txBody>
      </p:sp>
      <p:pic>
        <p:nvPicPr>
          <p:cNvPr id="5" name="Content Placeholder 4"/>
          <p:cNvPicPr>
            <a:picLocks noGrp="1" noChangeAspect="1"/>
          </p:cNvPicPr>
          <p:nvPr>
            <p:ph idx="1"/>
          </p:nvPr>
        </p:nvPicPr>
        <p:blipFill>
          <a:blip r:embed="rId2"/>
          <a:stretch>
            <a:fillRect/>
          </a:stretch>
        </p:blipFill>
        <p:spPr>
          <a:xfrm>
            <a:off x="4113885" y="701113"/>
            <a:ext cx="4123035" cy="4329187"/>
          </a:xfrm>
          <a:prstGeom prst="rect">
            <a:avLst/>
          </a:prstGeom>
        </p:spPr>
      </p:pic>
    </p:spTree>
    <p:extLst>
      <p:ext uri="{BB962C8B-B14F-4D97-AF65-F5344CB8AC3E}">
        <p14:creationId xmlns:p14="http://schemas.microsoft.com/office/powerpoint/2010/main" val="2918951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Heat Related Reactions</a:t>
            </a:r>
            <a:endParaRPr lang="en-US" dirty="0">
              <a:solidFill>
                <a:srgbClr val="FFFF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281747"/>
            <a:ext cx="4038600" cy="3230880"/>
          </a:xfrm>
        </p:spPr>
      </p:pic>
      <p:sp>
        <p:nvSpPr>
          <p:cNvPr id="5" name="Content Placeholder 4"/>
          <p:cNvSpPr>
            <a:spLocks noGrp="1"/>
          </p:cNvSpPr>
          <p:nvPr>
            <p:ph sz="half" idx="2"/>
          </p:nvPr>
        </p:nvSpPr>
        <p:spPr>
          <a:xfrm>
            <a:off x="4648200" y="1200150"/>
            <a:ext cx="4504950" cy="3814879"/>
          </a:xfrm>
        </p:spPr>
        <p:txBody>
          <a:bodyPr>
            <a:normAutofit fontScale="62500" lnSpcReduction="20000"/>
          </a:bodyPr>
          <a:lstStyle/>
          <a:p>
            <a:pPr marL="0" indent="0">
              <a:buNone/>
            </a:pPr>
            <a:r>
              <a:rPr lang="en-US" dirty="0" smtClean="0">
                <a:solidFill>
                  <a:schemeClr val="bg1">
                    <a:lumMod val="95000"/>
                  </a:schemeClr>
                </a:solidFill>
              </a:rPr>
              <a:t>For Heat Exhaustion:</a:t>
            </a:r>
            <a:endParaRPr lang="en-US" dirty="0">
              <a:solidFill>
                <a:schemeClr val="bg1">
                  <a:lumMod val="95000"/>
                </a:schemeClr>
              </a:solidFill>
            </a:endParaRPr>
          </a:p>
          <a:p>
            <a:r>
              <a:rPr lang="en-US" dirty="0">
                <a:solidFill>
                  <a:schemeClr val="bg1">
                    <a:lumMod val="95000"/>
                  </a:schemeClr>
                </a:solidFill>
              </a:rPr>
              <a:t>Move the person out of the heat and into a shady or air-conditioned place.</a:t>
            </a:r>
          </a:p>
          <a:p>
            <a:r>
              <a:rPr lang="en-US" dirty="0">
                <a:solidFill>
                  <a:schemeClr val="bg1">
                    <a:lumMod val="95000"/>
                  </a:schemeClr>
                </a:solidFill>
              </a:rPr>
              <a:t>Lay the person down and elevate the legs and feet slightly.</a:t>
            </a:r>
          </a:p>
          <a:p>
            <a:r>
              <a:rPr lang="en-US" dirty="0">
                <a:solidFill>
                  <a:schemeClr val="bg1">
                    <a:lumMod val="95000"/>
                  </a:schemeClr>
                </a:solidFill>
              </a:rPr>
              <a:t>Remove tight or heavy clothing.</a:t>
            </a:r>
          </a:p>
          <a:p>
            <a:r>
              <a:rPr lang="en-US" dirty="0">
                <a:solidFill>
                  <a:schemeClr val="bg1">
                    <a:lumMod val="95000"/>
                  </a:schemeClr>
                </a:solidFill>
              </a:rPr>
              <a:t>Have the person drink cool water or other nonalcoholic beverage without caffeine.</a:t>
            </a:r>
          </a:p>
          <a:p>
            <a:r>
              <a:rPr lang="en-US" dirty="0">
                <a:solidFill>
                  <a:schemeClr val="bg1">
                    <a:lumMod val="95000"/>
                  </a:schemeClr>
                </a:solidFill>
              </a:rPr>
              <a:t>Cool the person by spraying or sponging with cool water and fanning.</a:t>
            </a:r>
          </a:p>
          <a:p>
            <a:r>
              <a:rPr lang="en-US" dirty="0">
                <a:solidFill>
                  <a:schemeClr val="bg1">
                    <a:lumMod val="95000"/>
                  </a:schemeClr>
                </a:solidFill>
              </a:rPr>
              <a:t>Monitor the person carefully.</a:t>
            </a:r>
          </a:p>
          <a:p>
            <a:r>
              <a:rPr lang="en-US" dirty="0">
                <a:solidFill>
                  <a:schemeClr val="bg1">
                    <a:lumMod val="95000"/>
                  </a:schemeClr>
                </a:solidFill>
              </a:rPr>
              <a:t>Contact a doctor if signs or symptoms worsen or if they don't improve within one hour.</a:t>
            </a:r>
          </a:p>
          <a:p>
            <a:endParaRPr lang="en-US" dirty="0"/>
          </a:p>
        </p:txBody>
      </p:sp>
    </p:spTree>
    <p:extLst>
      <p:ext uri="{BB962C8B-B14F-4D97-AF65-F5344CB8AC3E}">
        <p14:creationId xmlns:p14="http://schemas.microsoft.com/office/powerpoint/2010/main" val="571742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Symptoms of Shock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7654" y="1197405"/>
            <a:ext cx="5750397" cy="3054100"/>
          </a:xfrm>
        </p:spPr>
      </p:pic>
    </p:spTree>
    <p:extLst>
      <p:ext uri="{BB962C8B-B14F-4D97-AF65-F5344CB8AC3E}">
        <p14:creationId xmlns:p14="http://schemas.microsoft.com/office/powerpoint/2010/main" val="299240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solidFill>
                  <a:srgbClr val="FFFF00"/>
                </a:solidFill>
                <a:effectLst>
                  <a:outerShdw blurRad="38100" dist="38100" dir="2700000" algn="tl">
                    <a:srgbClr val="000000">
                      <a:alpha val="43137"/>
                    </a:srgbClr>
                  </a:outerShdw>
                </a:effectLst>
              </a:rPr>
              <a:t>First Aid for Shock</a:t>
            </a:r>
            <a:endParaRPr lang="en-US" dirty="0">
              <a:solidFill>
                <a:srgbClr val="FFFF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8611"/>
          <a:stretch/>
        </p:blipFill>
        <p:spPr>
          <a:xfrm>
            <a:off x="457200" y="1655520"/>
            <a:ext cx="3848100" cy="1754187"/>
          </a:xfrm>
        </p:spPr>
      </p:pic>
      <p:sp>
        <p:nvSpPr>
          <p:cNvPr id="5" name="Content Placeholder 4"/>
          <p:cNvSpPr>
            <a:spLocks noGrp="1"/>
          </p:cNvSpPr>
          <p:nvPr>
            <p:ph sz="half" idx="2"/>
          </p:nvPr>
        </p:nvSpPr>
        <p:spPr>
          <a:xfrm>
            <a:off x="4648199" y="1200151"/>
            <a:ext cx="4352245" cy="3394472"/>
          </a:xfrm>
        </p:spPr>
        <p:txBody>
          <a:bodyPr>
            <a:normAutofit fontScale="70000" lnSpcReduction="20000"/>
          </a:bodyPr>
          <a:lstStyle/>
          <a:p>
            <a:r>
              <a:rPr lang="en-US" dirty="0">
                <a:solidFill>
                  <a:schemeClr val="bg1">
                    <a:lumMod val="95000"/>
                  </a:schemeClr>
                </a:solidFill>
              </a:rPr>
              <a:t>Lay the person down and elevate the legs and feet slightly, unless you think this may cause pain or further injury. </a:t>
            </a:r>
            <a:endParaRPr lang="en-US" dirty="0" smtClean="0">
              <a:solidFill>
                <a:schemeClr val="bg1">
                  <a:lumMod val="95000"/>
                </a:schemeClr>
              </a:solidFill>
            </a:endParaRPr>
          </a:p>
          <a:p>
            <a:r>
              <a:rPr lang="en-US" dirty="0" smtClean="0">
                <a:solidFill>
                  <a:schemeClr val="bg1">
                    <a:lumMod val="95000"/>
                  </a:schemeClr>
                </a:solidFill>
              </a:rPr>
              <a:t>Keep </a:t>
            </a:r>
            <a:r>
              <a:rPr lang="en-US" dirty="0">
                <a:solidFill>
                  <a:schemeClr val="bg1">
                    <a:lumMod val="95000"/>
                  </a:schemeClr>
                </a:solidFill>
              </a:rPr>
              <a:t>the person still and don't move him or her unless necessary</a:t>
            </a:r>
            <a:r>
              <a:rPr lang="en-US" dirty="0" smtClean="0">
                <a:solidFill>
                  <a:schemeClr val="bg1">
                    <a:lumMod val="95000"/>
                  </a:schemeClr>
                </a:solidFill>
              </a:rPr>
              <a:t>.</a:t>
            </a:r>
          </a:p>
          <a:p>
            <a:r>
              <a:rPr lang="en-US" dirty="0" smtClean="0">
                <a:solidFill>
                  <a:schemeClr val="bg1">
                    <a:lumMod val="95000"/>
                  </a:schemeClr>
                </a:solidFill>
              </a:rPr>
              <a:t>Turn the victim’s head to one side if neck injury is not suspected. </a:t>
            </a:r>
          </a:p>
          <a:p>
            <a:r>
              <a:rPr lang="en-US" dirty="0" smtClean="0">
                <a:solidFill>
                  <a:schemeClr val="bg1">
                    <a:lumMod val="95000"/>
                  </a:schemeClr>
                </a:solidFill>
              </a:rPr>
              <a:t>Begin </a:t>
            </a:r>
            <a:r>
              <a:rPr lang="en-US" dirty="0">
                <a:solidFill>
                  <a:schemeClr val="bg1">
                    <a:lumMod val="95000"/>
                  </a:schemeClr>
                </a:solidFill>
              </a:rPr>
              <a:t>CPR if the person shows no signs of life, such as not breathing, coughing or moving.</a:t>
            </a:r>
          </a:p>
        </p:txBody>
      </p:sp>
    </p:spTree>
    <p:extLst>
      <p:ext uri="{BB962C8B-B14F-4D97-AF65-F5344CB8AC3E}">
        <p14:creationId xmlns:p14="http://schemas.microsoft.com/office/powerpoint/2010/main" val="1170241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2a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Explain the following to your counselor: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History and evolution of skateboarding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Benefits of skateboarding (physical fitness, balance, coordination, perseverance, and creativity)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Purpose of skateboarding safety and protective gear (helmets, knee pads, elbow pads, wrist guards)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1552061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197654" y="1655519"/>
            <a:ext cx="5650086" cy="3206805"/>
          </a:xfrm>
        </p:spPr>
        <p:txBody>
          <a:bodyPr>
            <a:normAutofit fontScale="70000" lnSpcReduction="20000"/>
          </a:bodyPr>
          <a:lstStyle/>
          <a:p>
            <a:r>
              <a:rPr lang="en-US" dirty="0"/>
              <a:t>1920’s - The first known skateboard type product is a three-wheeled, stamped metal device with pedal-car like wheels, and an adjustable heel cup and toe clip. Usually sold in pairs with a set of poles, it </a:t>
            </a:r>
            <a:r>
              <a:rPr lang="en-US" dirty="0" smtClean="0"/>
              <a:t>was designed </a:t>
            </a:r>
            <a:r>
              <a:rPr lang="en-US" dirty="0"/>
              <a:t>to mimic cross-country skiing. It </a:t>
            </a:r>
            <a:r>
              <a:rPr lang="en-US" dirty="0" smtClean="0"/>
              <a:t>had </a:t>
            </a:r>
            <a:r>
              <a:rPr lang="en-US" dirty="0"/>
              <a:t>no steering mechanism</a:t>
            </a:r>
            <a:r>
              <a:rPr lang="en-US" dirty="0" smtClean="0"/>
              <a:t>.</a:t>
            </a:r>
          </a:p>
          <a:p>
            <a:r>
              <a:rPr lang="en-US" dirty="0"/>
              <a:t>1930’s </a:t>
            </a:r>
            <a:r>
              <a:rPr lang="en-US" dirty="0" smtClean="0"/>
              <a:t>- The </a:t>
            </a:r>
            <a:r>
              <a:rPr lang="en-US" dirty="0"/>
              <a:t>“Scooter Skate” is a skateboard/scooter hybrid; it </a:t>
            </a:r>
            <a:r>
              <a:rPr lang="en-US" dirty="0" smtClean="0"/>
              <a:t>was ridden </a:t>
            </a:r>
            <a:r>
              <a:rPr lang="en-US" dirty="0"/>
              <a:t>with its included handle or without. The </a:t>
            </a:r>
            <a:r>
              <a:rPr lang="en-US" dirty="0" smtClean="0"/>
              <a:t>rocket-ship </a:t>
            </a:r>
            <a:r>
              <a:rPr lang="en-US" dirty="0"/>
              <a:t>style metal deck </a:t>
            </a:r>
            <a:r>
              <a:rPr lang="en-US" dirty="0" smtClean="0"/>
              <a:t>came </a:t>
            </a:r>
            <a:r>
              <a:rPr lang="en-US" dirty="0"/>
              <a:t>with steel roller-skate style wheels. There </a:t>
            </a:r>
            <a:r>
              <a:rPr lang="en-US" dirty="0" smtClean="0"/>
              <a:t>was </a:t>
            </a:r>
            <a:r>
              <a:rPr lang="en-US" dirty="0"/>
              <a:t>no turning or steering mechanism.</a:t>
            </a:r>
          </a:p>
        </p:txBody>
      </p:sp>
      <p:pic>
        <p:nvPicPr>
          <p:cNvPr id="5" name="Picture 4"/>
          <p:cNvPicPr>
            <a:picLocks noChangeAspect="1"/>
          </p:cNvPicPr>
          <p:nvPr/>
        </p:nvPicPr>
        <p:blipFill>
          <a:blip r:embed="rId2"/>
          <a:stretch>
            <a:fillRect/>
          </a:stretch>
        </p:blipFill>
        <p:spPr>
          <a:xfrm>
            <a:off x="601670" y="3335275"/>
            <a:ext cx="2170832" cy="1374340"/>
          </a:xfrm>
          <a:prstGeom prst="rect">
            <a:avLst/>
          </a:prstGeom>
        </p:spPr>
      </p:pic>
      <p:pic>
        <p:nvPicPr>
          <p:cNvPr id="6" name="Picture 5"/>
          <p:cNvPicPr>
            <a:picLocks noChangeAspect="1"/>
          </p:cNvPicPr>
          <p:nvPr/>
        </p:nvPicPr>
        <p:blipFill>
          <a:blip r:embed="rId3"/>
          <a:stretch>
            <a:fillRect/>
          </a:stretch>
        </p:blipFill>
        <p:spPr>
          <a:xfrm>
            <a:off x="601670" y="1614643"/>
            <a:ext cx="2170833" cy="1720632"/>
          </a:xfrm>
          <a:prstGeom prst="rect">
            <a:avLst/>
          </a:prstGeom>
        </p:spPr>
      </p:pic>
    </p:spTree>
    <p:extLst>
      <p:ext uri="{BB962C8B-B14F-4D97-AF65-F5344CB8AC3E}">
        <p14:creationId xmlns:p14="http://schemas.microsoft.com/office/powerpoint/2010/main" val="137196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260230" y="1710099"/>
            <a:ext cx="5497379" cy="3152226"/>
          </a:xfrm>
        </p:spPr>
        <p:txBody>
          <a:bodyPr>
            <a:normAutofit fontScale="70000" lnSpcReduction="20000"/>
          </a:bodyPr>
          <a:lstStyle/>
          <a:p>
            <a:r>
              <a:rPr lang="en-US" dirty="0"/>
              <a:t>1940’s - A four-wheeled </a:t>
            </a:r>
            <a:r>
              <a:rPr lang="en-US" dirty="0" smtClean="0"/>
              <a:t>“</a:t>
            </a:r>
            <a:r>
              <a:rPr lang="en-US" dirty="0" err="1"/>
              <a:t>Skeeter</a:t>
            </a:r>
            <a:r>
              <a:rPr lang="en-US" dirty="0"/>
              <a:t> Skate” </a:t>
            </a:r>
            <a:r>
              <a:rPr lang="en-US" dirty="0" smtClean="0"/>
              <a:t>came </a:t>
            </a:r>
            <a:r>
              <a:rPr lang="en-US" dirty="0"/>
              <a:t>with a removable handle and pedal-car style wheels. This device </a:t>
            </a:r>
            <a:r>
              <a:rPr lang="en-US" dirty="0" smtClean="0"/>
              <a:t>introduced the </a:t>
            </a:r>
            <a:r>
              <a:rPr lang="en-US" dirty="0"/>
              <a:t>first steering axles, or “trucks,” which allow riders to turn for the first time</a:t>
            </a:r>
            <a:r>
              <a:rPr lang="en-US" dirty="0" smtClean="0"/>
              <a:t>.</a:t>
            </a:r>
          </a:p>
          <a:p>
            <a:r>
              <a:rPr lang="en-US" dirty="0"/>
              <a:t>1950’s - A crude form of skateboarding as we know it today begins to develop. Kids create their own homemade boards by nailing roller-skate assemblies to the bottom of a wooden plank. </a:t>
            </a:r>
            <a:r>
              <a:rPr lang="en-US" dirty="0" smtClean="0"/>
              <a:t>Late </a:t>
            </a:r>
            <a:r>
              <a:rPr lang="en-US" dirty="0"/>
              <a:t>in the 1950s, surfers discover skateboarding and embrace the feeling of wave riding on flatland.</a:t>
            </a:r>
          </a:p>
        </p:txBody>
      </p:sp>
      <p:pic>
        <p:nvPicPr>
          <p:cNvPr id="4" name="Picture 3"/>
          <p:cNvPicPr>
            <a:picLocks noChangeAspect="1"/>
          </p:cNvPicPr>
          <p:nvPr/>
        </p:nvPicPr>
        <p:blipFill>
          <a:blip r:embed="rId2"/>
          <a:stretch>
            <a:fillRect/>
          </a:stretch>
        </p:blipFill>
        <p:spPr>
          <a:xfrm>
            <a:off x="1059785" y="1220448"/>
            <a:ext cx="1504950" cy="1900237"/>
          </a:xfrm>
          <a:prstGeom prst="rect">
            <a:avLst/>
          </a:prstGeom>
        </p:spPr>
      </p:pic>
      <p:pic>
        <p:nvPicPr>
          <p:cNvPr id="5" name="Picture 4"/>
          <p:cNvPicPr>
            <a:picLocks noChangeAspect="1"/>
          </p:cNvPicPr>
          <p:nvPr/>
        </p:nvPicPr>
        <p:blipFill rotWithShape="1">
          <a:blip r:embed="rId3"/>
          <a:srcRect t="18078" b="21658"/>
          <a:stretch/>
        </p:blipFill>
        <p:spPr>
          <a:xfrm>
            <a:off x="454880" y="3182570"/>
            <a:ext cx="2533955" cy="1527050"/>
          </a:xfrm>
          <a:prstGeom prst="rect">
            <a:avLst/>
          </a:prstGeom>
        </p:spPr>
      </p:pic>
    </p:spTree>
    <p:extLst>
      <p:ext uri="{BB962C8B-B14F-4D97-AF65-F5344CB8AC3E}">
        <p14:creationId xmlns:p14="http://schemas.microsoft.com/office/powerpoint/2010/main" val="83772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1985165"/>
          </a:xfrm>
        </p:spPr>
        <p:txBody>
          <a:bodyPr>
            <a:normAutofit fontScale="77500" lnSpcReduction="20000"/>
          </a:bodyPr>
          <a:lstStyle/>
          <a:p>
            <a:pPr marL="460375" indent="-460375">
              <a:buFont typeface="+mj-lt"/>
              <a:buAutoNum type="arabicPeriod"/>
            </a:pPr>
            <a:r>
              <a:rPr lang="en-US" sz="2600" dirty="0"/>
              <a:t>Do the following:</a:t>
            </a:r>
          </a:p>
          <a:p>
            <a:pPr marL="971550" lvl="1" indent="-514350">
              <a:buFont typeface="+mj-lt"/>
              <a:buAutoNum type="alphaLcPeriod"/>
            </a:pPr>
            <a:r>
              <a:rPr lang="en-US" sz="2300" dirty="0"/>
              <a:t>Explain to your counselor the most likely hazards associated with skating and what you should do to anticipate, help prevent, mitigate, and respond to these hazards.</a:t>
            </a:r>
          </a:p>
          <a:p>
            <a:pPr marL="971550" lvl="1" indent="-514350">
              <a:buFont typeface="+mj-lt"/>
              <a:buAutoNum type="alphaLcPeriod"/>
            </a:pPr>
            <a:r>
              <a:rPr lang="en-US" sz="2300" dirty="0"/>
              <a:t>Show that you know first aid for injuries or illnesses that could occur while skating, including hypothermia, frostbite, lacerations, abrasions, fractures, sprains and strains, concussions</a:t>
            </a:r>
            <a:r>
              <a:rPr lang="en-US" sz="2300" dirty="0" smtClean="0"/>
              <a:t>, blisters</a:t>
            </a:r>
            <a:r>
              <a:rPr lang="en-US" sz="2300" dirty="0"/>
              <a:t>, heat-related reactions, and shock</a:t>
            </a:r>
            <a:r>
              <a:rPr lang="en-US" sz="2300" dirty="0" smtClean="0"/>
              <a:t>.</a:t>
            </a:r>
            <a:endParaRPr lang="en-US" sz="23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808475" y="1655520"/>
            <a:ext cx="4886561" cy="2901390"/>
          </a:xfrm>
        </p:spPr>
        <p:txBody>
          <a:bodyPr>
            <a:normAutofit fontScale="70000" lnSpcReduction="20000"/>
          </a:bodyPr>
          <a:lstStyle/>
          <a:p>
            <a:r>
              <a:rPr lang="en-US" dirty="0"/>
              <a:t>1960’s - The early 1960s bring the </a:t>
            </a:r>
            <a:r>
              <a:rPr lang="en-US" dirty="0" err="1"/>
              <a:t>introducton</a:t>
            </a:r>
            <a:r>
              <a:rPr lang="en-US" dirty="0"/>
              <a:t> of the first manufactured skateboards. </a:t>
            </a:r>
            <a:endParaRPr lang="en-US" dirty="0" smtClean="0"/>
          </a:p>
          <a:p>
            <a:r>
              <a:rPr lang="en-US" dirty="0"/>
              <a:t>1964 - </a:t>
            </a:r>
            <a:r>
              <a:rPr lang="en-US" dirty="0" smtClean="0"/>
              <a:t>Surf </a:t>
            </a:r>
            <a:r>
              <a:rPr lang="en-US" dirty="0"/>
              <a:t>legend </a:t>
            </a:r>
            <a:r>
              <a:rPr lang="en-US" dirty="0" err="1"/>
              <a:t>Hobie</a:t>
            </a:r>
            <a:r>
              <a:rPr lang="en-US" dirty="0"/>
              <a:t> Alter introduces the </a:t>
            </a:r>
            <a:r>
              <a:rPr lang="en-US" dirty="0" err="1"/>
              <a:t>Hobie</a:t>
            </a:r>
            <a:r>
              <a:rPr lang="en-US" dirty="0"/>
              <a:t> Super Surfer skateboard</a:t>
            </a:r>
            <a:r>
              <a:rPr lang="en-US" dirty="0" smtClean="0"/>
              <a:t>.</a:t>
            </a:r>
          </a:p>
          <a:p>
            <a:r>
              <a:rPr lang="en-US" dirty="0"/>
              <a:t>1965 - Skateboarding becomes widespread and very popular, and companies are struggling to keep up with demand. While most skaters take to the streets or sidewalks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443" t="14373" r="2443" b="11404"/>
          <a:stretch/>
        </p:blipFill>
        <p:spPr>
          <a:xfrm>
            <a:off x="448965" y="2419045"/>
            <a:ext cx="3054100" cy="238601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65" y="1197405"/>
            <a:ext cx="3054100" cy="1170656"/>
          </a:xfrm>
          <a:prstGeom prst="rect">
            <a:avLst/>
          </a:prstGeom>
        </p:spPr>
      </p:pic>
    </p:spTree>
    <p:extLst>
      <p:ext uri="{BB962C8B-B14F-4D97-AF65-F5344CB8AC3E}">
        <p14:creationId xmlns:p14="http://schemas.microsoft.com/office/powerpoint/2010/main" val="1088492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961180" y="1655520"/>
            <a:ext cx="4733856" cy="2901390"/>
          </a:xfrm>
        </p:spPr>
        <p:txBody>
          <a:bodyPr>
            <a:normAutofit fontScale="77500" lnSpcReduction="20000"/>
          </a:bodyPr>
          <a:lstStyle/>
          <a:p>
            <a:r>
              <a:rPr lang="en-US" dirty="0" smtClean="0"/>
              <a:t>1965 </a:t>
            </a:r>
            <a:r>
              <a:rPr lang="en-US" dirty="0"/>
              <a:t>- Skateboarding becomes widespread and very popular, and companies are struggling to keep up with demand. </a:t>
            </a:r>
            <a:r>
              <a:rPr lang="en-US" dirty="0" smtClean="0"/>
              <a:t>Many skaters </a:t>
            </a:r>
            <a:r>
              <a:rPr lang="en-US" dirty="0"/>
              <a:t>take to the streets or </a:t>
            </a:r>
            <a:r>
              <a:rPr lang="en-US" dirty="0" smtClean="0"/>
              <a:t>sidewalks.</a:t>
            </a:r>
          </a:p>
          <a:p>
            <a:r>
              <a:rPr lang="en-US" i="1" dirty="0" err="1"/>
              <a:t>Skaterdater</a:t>
            </a:r>
            <a:r>
              <a:rPr lang="en-US" dirty="0"/>
              <a:t> is a </a:t>
            </a:r>
            <a:r>
              <a:rPr lang="en-US" i="1" dirty="0"/>
              <a:t>1965</a:t>
            </a:r>
            <a:r>
              <a:rPr lang="en-US" dirty="0"/>
              <a:t> American short student </a:t>
            </a:r>
            <a:r>
              <a:rPr lang="en-US" dirty="0" smtClean="0"/>
              <a:t>film about a </a:t>
            </a:r>
            <a:r>
              <a:rPr lang="en-US" dirty="0"/>
              <a:t>group of young boys show their skateboarding skills around town, trying to impress each other. </a:t>
            </a:r>
          </a:p>
        </p:txBody>
      </p:sp>
      <p:pic>
        <p:nvPicPr>
          <p:cNvPr id="10" name="Picture 9"/>
          <p:cNvPicPr>
            <a:picLocks noChangeAspect="1"/>
          </p:cNvPicPr>
          <p:nvPr/>
        </p:nvPicPr>
        <p:blipFill rotWithShape="1">
          <a:blip r:embed="rId2"/>
          <a:srcRect l="10952" t="6936" r="12769" b="2917"/>
          <a:stretch/>
        </p:blipFill>
        <p:spPr>
          <a:xfrm>
            <a:off x="181722" y="586585"/>
            <a:ext cx="1863320" cy="22021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347" y="586585"/>
            <a:ext cx="1701628" cy="22021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21" y="2877160"/>
            <a:ext cx="3706253" cy="2084767"/>
          </a:xfrm>
          <a:prstGeom prst="rect">
            <a:avLst/>
          </a:prstGeom>
        </p:spPr>
      </p:pic>
    </p:spTree>
    <p:extLst>
      <p:ext uri="{BB962C8B-B14F-4D97-AF65-F5344CB8AC3E}">
        <p14:creationId xmlns:p14="http://schemas.microsoft.com/office/powerpoint/2010/main" val="3447987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503065" y="1655519"/>
            <a:ext cx="5191971" cy="3206805"/>
          </a:xfrm>
        </p:spPr>
        <p:txBody>
          <a:bodyPr>
            <a:normAutofit fontScale="70000" lnSpcReduction="20000"/>
          </a:bodyPr>
          <a:lstStyle/>
          <a:p>
            <a:r>
              <a:rPr lang="en-US" dirty="0"/>
              <a:t>1965 - Many public officials and safety </a:t>
            </a:r>
            <a:r>
              <a:rPr lang="en-US" dirty="0" smtClean="0"/>
              <a:t>organizations </a:t>
            </a:r>
            <a:r>
              <a:rPr lang="en-US" dirty="0"/>
              <a:t>begin condemning skateboarding as unsafe – urging stores not to sell skateboards, and parents not to buy them. Many cites start banning skateboarding on public streets. The skateboarding fad </a:t>
            </a:r>
            <a:r>
              <a:rPr lang="en-US" dirty="0" smtClean="0"/>
              <a:t>dies.</a:t>
            </a:r>
          </a:p>
          <a:p>
            <a:r>
              <a:rPr lang="en-US" dirty="0" smtClean="0"/>
              <a:t>1973-1980 - With </a:t>
            </a:r>
            <a:r>
              <a:rPr lang="en-US" dirty="0"/>
              <a:t>the </a:t>
            </a:r>
            <a:r>
              <a:rPr lang="en-US" dirty="0" smtClean="0"/>
              <a:t>introduction </a:t>
            </a:r>
            <a:r>
              <a:rPr lang="en-US" dirty="0"/>
              <a:t>of urethane wheels, empty swimming pools, skateparks, and the </a:t>
            </a:r>
            <a:r>
              <a:rPr lang="en-US" dirty="0" smtClean="0"/>
              <a:t>ollie, skateboarding regains popularity and spreads </a:t>
            </a:r>
            <a:r>
              <a:rPr lang="en-US" dirty="0"/>
              <a:t>to all corners of the globe.</a:t>
            </a:r>
          </a:p>
          <a:p>
            <a:endParaRPr lang="en-US" dirty="0" smtClean="0"/>
          </a:p>
        </p:txBody>
      </p:sp>
      <p:pic>
        <p:nvPicPr>
          <p:cNvPr id="4" name="Picture 3"/>
          <p:cNvPicPr>
            <a:picLocks noChangeAspect="1"/>
          </p:cNvPicPr>
          <p:nvPr/>
        </p:nvPicPr>
        <p:blipFill>
          <a:blip r:embed="rId2"/>
          <a:stretch>
            <a:fillRect/>
          </a:stretch>
        </p:blipFill>
        <p:spPr>
          <a:xfrm>
            <a:off x="942208" y="2899944"/>
            <a:ext cx="2075840" cy="20758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75" y="739290"/>
            <a:ext cx="2451507" cy="2086030"/>
          </a:xfrm>
          <a:prstGeom prst="rect">
            <a:avLst/>
          </a:prstGeom>
        </p:spPr>
      </p:pic>
    </p:spTree>
    <p:extLst>
      <p:ext uri="{BB962C8B-B14F-4D97-AF65-F5344CB8AC3E}">
        <p14:creationId xmlns:p14="http://schemas.microsoft.com/office/powerpoint/2010/main" val="4036297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808475" y="1655520"/>
            <a:ext cx="4886561" cy="3054100"/>
          </a:xfrm>
        </p:spPr>
        <p:txBody>
          <a:bodyPr>
            <a:normAutofit fontScale="70000" lnSpcReduction="20000"/>
          </a:bodyPr>
          <a:lstStyle/>
          <a:p>
            <a:r>
              <a:rPr lang="en-US" dirty="0"/>
              <a:t>1973 - </a:t>
            </a:r>
            <a:r>
              <a:rPr lang="en-US" dirty="0" smtClean="0"/>
              <a:t>Skateboard </a:t>
            </a:r>
            <a:r>
              <a:rPr lang="en-US" dirty="0"/>
              <a:t>trucks specifically designed for </a:t>
            </a:r>
            <a:r>
              <a:rPr lang="en-US" dirty="0" smtClean="0"/>
              <a:t>skateboarding are introduced. </a:t>
            </a:r>
            <a:r>
              <a:rPr lang="en-US" dirty="0"/>
              <a:t>Board manufacturers spring up everywhere and the industry is booming with new products and ideas. </a:t>
            </a:r>
            <a:endParaRPr lang="en-US" dirty="0" smtClean="0"/>
          </a:p>
          <a:p>
            <a:r>
              <a:rPr lang="en-US" dirty="0"/>
              <a:t>1980’s - </a:t>
            </a:r>
            <a:r>
              <a:rPr lang="en-US" dirty="0" smtClean="0"/>
              <a:t>Skateboarding </a:t>
            </a:r>
            <a:r>
              <a:rPr lang="en-US" dirty="0"/>
              <a:t>interest </a:t>
            </a:r>
            <a:r>
              <a:rPr lang="en-US" dirty="0" smtClean="0"/>
              <a:t>declines. </a:t>
            </a:r>
            <a:r>
              <a:rPr lang="en-US" dirty="0"/>
              <a:t>The majority of skaters move on to other things. Skating goes mostly underground. Street </a:t>
            </a:r>
            <a:r>
              <a:rPr lang="en-US" dirty="0" smtClean="0"/>
              <a:t>skating </a:t>
            </a:r>
            <a:r>
              <a:rPr lang="en-US" dirty="0"/>
              <a:t>and kids building their own wooden </a:t>
            </a:r>
            <a:r>
              <a:rPr lang="en-US" dirty="0" smtClean="0"/>
              <a:t>ramps </a:t>
            </a:r>
            <a:r>
              <a:rPr lang="en-US" dirty="0"/>
              <a:t>keep skating going at the core level.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16" y="886377"/>
            <a:ext cx="3350360" cy="1794537"/>
          </a:xfrm>
          <a:prstGeom prst="rect">
            <a:avLst/>
          </a:prstGeom>
        </p:spPr>
      </p:pic>
      <p:pic>
        <p:nvPicPr>
          <p:cNvPr id="6" name="Picture 5"/>
          <p:cNvPicPr>
            <a:picLocks noChangeAspect="1"/>
          </p:cNvPicPr>
          <p:nvPr/>
        </p:nvPicPr>
        <p:blipFill>
          <a:blip r:embed="rId3"/>
          <a:stretch>
            <a:fillRect/>
          </a:stretch>
        </p:blipFill>
        <p:spPr>
          <a:xfrm>
            <a:off x="754375" y="2724455"/>
            <a:ext cx="2319642" cy="2113635"/>
          </a:xfrm>
          <a:prstGeom prst="rect">
            <a:avLst/>
          </a:prstGeom>
        </p:spPr>
      </p:pic>
    </p:spTree>
    <p:extLst>
      <p:ext uri="{BB962C8B-B14F-4D97-AF65-F5344CB8AC3E}">
        <p14:creationId xmlns:p14="http://schemas.microsoft.com/office/powerpoint/2010/main" val="1605018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503066" y="1655519"/>
            <a:ext cx="5344674" cy="3206805"/>
          </a:xfrm>
        </p:spPr>
        <p:txBody>
          <a:bodyPr>
            <a:normAutofit fontScale="77500" lnSpcReduction="20000"/>
          </a:bodyPr>
          <a:lstStyle/>
          <a:p>
            <a:r>
              <a:rPr lang="en-US" dirty="0" smtClean="0"/>
              <a:t>1992-1999 - The </a:t>
            </a:r>
            <a:r>
              <a:rPr lang="en-US" dirty="0"/>
              <a:t>consolidation era </a:t>
            </a:r>
            <a:r>
              <a:rPr lang="en-US" dirty="0" smtClean="0"/>
              <a:t>transforms </a:t>
            </a:r>
            <a:r>
              <a:rPr lang="en-US" dirty="0"/>
              <a:t>skateboarding into a mainstream sport with millions of fans, spectator-friendly television events, and VHS videos.</a:t>
            </a:r>
          </a:p>
          <a:p>
            <a:r>
              <a:rPr lang="en-US" dirty="0" smtClean="0"/>
              <a:t>1995 </a:t>
            </a:r>
            <a:r>
              <a:rPr lang="en-US" dirty="0"/>
              <a:t>- Skateboarding </a:t>
            </a:r>
            <a:r>
              <a:rPr lang="en-US" dirty="0" smtClean="0"/>
              <a:t>gains </a:t>
            </a:r>
            <a:r>
              <a:rPr lang="en-US" dirty="0"/>
              <a:t>a great deal of exposure at the “Extreme Games” in Rhode Island</a:t>
            </a:r>
            <a:r>
              <a:rPr lang="en-US" dirty="0" smtClean="0"/>
              <a:t>.</a:t>
            </a:r>
          </a:p>
          <a:p>
            <a:r>
              <a:rPr lang="en-US" dirty="0" smtClean="0"/>
              <a:t>1999 - Activision releases </a:t>
            </a:r>
            <a:r>
              <a:rPr lang="en-US" dirty="0"/>
              <a:t>"Tony Hawk's Pro Skater," a console video game for PlayStation.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522" y="2724455"/>
            <a:ext cx="2251052" cy="2236850"/>
          </a:xfrm>
          <a:prstGeom prst="rect">
            <a:avLst/>
          </a:prstGeom>
        </p:spPr>
      </p:pic>
      <p:pic>
        <p:nvPicPr>
          <p:cNvPr id="8" name="Picture 7"/>
          <p:cNvPicPr>
            <a:picLocks noChangeAspect="1"/>
          </p:cNvPicPr>
          <p:nvPr/>
        </p:nvPicPr>
        <p:blipFill>
          <a:blip r:embed="rId3"/>
          <a:stretch>
            <a:fillRect/>
          </a:stretch>
        </p:blipFill>
        <p:spPr>
          <a:xfrm>
            <a:off x="1083711" y="1502815"/>
            <a:ext cx="2251052" cy="1181803"/>
          </a:xfrm>
          <a:prstGeom prst="rect">
            <a:avLst/>
          </a:prstGeom>
        </p:spPr>
      </p:pic>
    </p:spTree>
    <p:extLst>
      <p:ext uri="{BB962C8B-B14F-4D97-AF65-F5344CB8AC3E}">
        <p14:creationId xmlns:p14="http://schemas.microsoft.com/office/powerpoint/2010/main" val="378627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820" y="1"/>
            <a:ext cx="3512214" cy="1655519"/>
          </a:xfrm>
        </p:spPr>
        <p:txBody>
          <a:bodyPr>
            <a:normAutofit fontScale="90000"/>
          </a:bodyPr>
          <a:lstStyle/>
          <a:p>
            <a:r>
              <a:rPr lang="en-US" dirty="0" smtClean="0"/>
              <a:t>History and Evolution of Skateboarding</a:t>
            </a:r>
            <a:endParaRPr lang="en-US" dirty="0"/>
          </a:p>
        </p:txBody>
      </p:sp>
      <p:sp>
        <p:nvSpPr>
          <p:cNvPr id="3" name="Content Placeholder 2"/>
          <p:cNvSpPr>
            <a:spLocks noGrp="1"/>
          </p:cNvSpPr>
          <p:nvPr>
            <p:ph idx="1"/>
          </p:nvPr>
        </p:nvSpPr>
        <p:spPr>
          <a:xfrm>
            <a:off x="3961180" y="1655520"/>
            <a:ext cx="4733856" cy="2901390"/>
          </a:xfrm>
        </p:spPr>
        <p:txBody>
          <a:bodyPr>
            <a:normAutofit fontScale="70000" lnSpcReduction="20000"/>
          </a:bodyPr>
          <a:lstStyle/>
          <a:p>
            <a:r>
              <a:rPr lang="en-US" dirty="0" smtClean="0"/>
              <a:t>2010 - The </a:t>
            </a:r>
            <a:r>
              <a:rPr lang="en-US" dirty="0"/>
              <a:t>Street League Skateboarding (SLS) </a:t>
            </a:r>
            <a:r>
              <a:rPr lang="en-US" dirty="0" smtClean="0"/>
              <a:t>was introduced to </a:t>
            </a:r>
            <a:r>
              <a:rPr lang="en-US" dirty="0"/>
              <a:t>boost and grow the sport's popularity worldwide. </a:t>
            </a:r>
            <a:endParaRPr lang="en-US" dirty="0" smtClean="0"/>
          </a:p>
          <a:p>
            <a:r>
              <a:rPr lang="en-US" dirty="0" smtClean="0"/>
              <a:t>2016 - </a:t>
            </a:r>
            <a:r>
              <a:rPr lang="en-US" dirty="0"/>
              <a:t>The International Olympic Committee (IOC) announces that skateboarding will make its Olympic debut in Tokyo 2020. The event will feature a street skateboarding and a park skateboarding competition at the </a:t>
            </a:r>
            <a:r>
              <a:rPr lang="en-US" dirty="0" err="1"/>
              <a:t>Ariake</a:t>
            </a:r>
            <a:r>
              <a:rPr lang="en-US" dirty="0"/>
              <a:t> Urban Sports Park;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2724455"/>
            <a:ext cx="3361235" cy="21762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60" y="658543"/>
            <a:ext cx="3361235" cy="1993953"/>
          </a:xfrm>
          <a:prstGeom prst="rect">
            <a:avLst/>
          </a:prstGeom>
        </p:spPr>
      </p:pic>
    </p:spTree>
    <p:extLst>
      <p:ext uri="{BB962C8B-B14F-4D97-AF65-F5344CB8AC3E}">
        <p14:creationId xmlns:p14="http://schemas.microsoft.com/office/powerpoint/2010/main" val="3095133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2b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Explain the following to your counselor: </a:t>
            </a:r>
          </a:p>
          <a:p>
            <a:pPr marL="914400" lvl="3" indent="-454025" eaLnBrk="0" fontAlgn="base" hangingPunct="0">
              <a:lnSpc>
                <a:spcPct val="80000"/>
              </a:lnSpc>
              <a:spcBef>
                <a:spcPts val="480"/>
              </a:spcBef>
              <a:spcAft>
                <a:spcPct val="0"/>
              </a:spcAft>
              <a:buFont typeface="+mj-lt"/>
              <a:buAutoNum type="arabicPeriod"/>
            </a:pPr>
            <a:r>
              <a:rPr lang="en-US" altLang="en-US" dirty="0" smtClean="0">
                <a:solidFill>
                  <a:schemeClr val="bg1"/>
                </a:solidFill>
              </a:rPr>
              <a:t>Rules </a:t>
            </a:r>
            <a:r>
              <a:rPr lang="en-US" altLang="en-US" dirty="0">
                <a:solidFill>
                  <a:schemeClr val="bg1"/>
                </a:solidFill>
              </a:rPr>
              <a:t>and regulations of skateparks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Understanding skatepark zones (street, bowl, and ramp)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Right-of-way and respect for others </a:t>
            </a:r>
          </a:p>
          <a:p>
            <a:pPr marL="914400" lvl="3" indent="-454025" eaLnBrk="0" fontAlgn="base" hangingPunct="0">
              <a:lnSpc>
                <a:spcPct val="80000"/>
              </a:lnSpc>
              <a:spcBef>
                <a:spcPts val="480"/>
              </a:spcBef>
              <a:spcAft>
                <a:spcPct val="0"/>
              </a:spcAft>
              <a:buFont typeface="+mj-lt"/>
              <a:buAutoNum type="arabicPeriod"/>
            </a:pPr>
            <a:r>
              <a:rPr lang="en-US" altLang="en-US" dirty="0">
                <a:solidFill>
                  <a:schemeClr val="bg1"/>
                </a:solidFill>
              </a:rPr>
              <a:t>Communication signals and warnings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2822373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Rules and Regulations of Skateparks</a:t>
            </a:r>
            <a:endParaRPr lang="en-US" dirty="0"/>
          </a:p>
        </p:txBody>
      </p:sp>
      <p:sp>
        <p:nvSpPr>
          <p:cNvPr id="3" name="Content Placeholder 2"/>
          <p:cNvSpPr>
            <a:spLocks noGrp="1"/>
          </p:cNvSpPr>
          <p:nvPr>
            <p:ph idx="1"/>
          </p:nvPr>
        </p:nvSpPr>
        <p:spPr>
          <a:xfrm>
            <a:off x="448966" y="1960929"/>
            <a:ext cx="8246070" cy="2901395"/>
          </a:xfrm>
        </p:spPr>
        <p:txBody>
          <a:bodyPr>
            <a:noAutofit/>
          </a:bodyPr>
          <a:lstStyle/>
          <a:p>
            <a:pPr>
              <a:lnSpc>
                <a:spcPct val="80000"/>
              </a:lnSpc>
              <a:spcBef>
                <a:spcPts val="480"/>
              </a:spcBef>
            </a:pPr>
            <a:r>
              <a:rPr lang="en-US" sz="1500" dirty="0" smtClean="0"/>
              <a:t>Wearing a helmet, knee pads, elbow pads, and wrist guards is strongly recommended and should be used at all times. </a:t>
            </a:r>
          </a:p>
          <a:p>
            <a:pPr>
              <a:lnSpc>
                <a:spcPct val="80000"/>
              </a:lnSpc>
              <a:spcBef>
                <a:spcPts val="480"/>
              </a:spcBef>
            </a:pPr>
            <a:r>
              <a:rPr lang="en-US" sz="1500" dirty="0" smtClean="0"/>
              <a:t>Know your ability and skate accordingly.</a:t>
            </a:r>
          </a:p>
          <a:p>
            <a:pPr>
              <a:lnSpc>
                <a:spcPct val="80000"/>
              </a:lnSpc>
              <a:spcBef>
                <a:spcPts val="480"/>
              </a:spcBef>
            </a:pPr>
            <a:r>
              <a:rPr lang="en-US" sz="1500" dirty="0" smtClean="0"/>
              <a:t>The Skatepark has been designed for all skill levels. Please be courteous to other people using the facility. </a:t>
            </a:r>
          </a:p>
          <a:p>
            <a:pPr>
              <a:lnSpc>
                <a:spcPct val="80000"/>
              </a:lnSpc>
              <a:spcBef>
                <a:spcPts val="480"/>
              </a:spcBef>
            </a:pPr>
            <a:r>
              <a:rPr lang="en-US" sz="1500" dirty="0" smtClean="0"/>
              <a:t>Do not proceed down a ramp until it is clear of other skaters.</a:t>
            </a:r>
          </a:p>
          <a:p>
            <a:pPr>
              <a:lnSpc>
                <a:spcPct val="80000"/>
              </a:lnSpc>
              <a:spcBef>
                <a:spcPts val="480"/>
              </a:spcBef>
            </a:pPr>
            <a:r>
              <a:rPr lang="en-US" sz="1500" dirty="0" smtClean="0"/>
              <a:t>No outside ramps, jumps or other equipment may be brought into park.</a:t>
            </a:r>
          </a:p>
          <a:p>
            <a:pPr>
              <a:lnSpc>
                <a:spcPct val="80000"/>
              </a:lnSpc>
              <a:spcBef>
                <a:spcPts val="480"/>
              </a:spcBef>
            </a:pPr>
            <a:r>
              <a:rPr lang="en-US" sz="1500" dirty="0" smtClean="0"/>
              <a:t>No food, beverages, glass containers, radios or boom boxes, tobacco products, alcohol or drugs are permitted in this facility.</a:t>
            </a:r>
          </a:p>
          <a:p>
            <a:pPr>
              <a:lnSpc>
                <a:spcPct val="80000"/>
              </a:lnSpc>
              <a:spcBef>
                <a:spcPts val="480"/>
              </a:spcBef>
            </a:pPr>
            <a:r>
              <a:rPr lang="en-US" sz="1500" dirty="0" smtClean="0"/>
              <a:t>Please dispose of litter in trash cans.</a:t>
            </a:r>
          </a:p>
          <a:p>
            <a:pPr>
              <a:lnSpc>
                <a:spcPct val="80000"/>
              </a:lnSpc>
              <a:spcBef>
                <a:spcPts val="480"/>
              </a:spcBef>
            </a:pPr>
            <a:r>
              <a:rPr lang="en-US" sz="1500" dirty="0" smtClean="0"/>
              <a:t>Graffiti and/or property defacement is not tolerated</a:t>
            </a:r>
          </a:p>
          <a:p>
            <a:pPr>
              <a:lnSpc>
                <a:spcPct val="80000"/>
              </a:lnSpc>
              <a:spcBef>
                <a:spcPts val="480"/>
              </a:spcBef>
            </a:pPr>
            <a:r>
              <a:rPr lang="en-US" sz="1500" dirty="0" smtClean="0"/>
              <a:t>Infractions of rules may result in loss of skating privileges.</a:t>
            </a:r>
          </a:p>
          <a:p>
            <a:endParaRPr lang="en-US" sz="1400" dirty="0"/>
          </a:p>
        </p:txBody>
      </p:sp>
    </p:spTree>
    <p:extLst>
      <p:ext uri="{BB962C8B-B14F-4D97-AF65-F5344CB8AC3E}">
        <p14:creationId xmlns:p14="http://schemas.microsoft.com/office/powerpoint/2010/main" val="3959626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610820"/>
          </a:xfrm>
        </p:spPr>
        <p:txBody>
          <a:bodyPr>
            <a:normAutofit fontScale="90000"/>
          </a:bodyPr>
          <a:lstStyle/>
          <a:p>
            <a:r>
              <a:rPr lang="en-US" dirty="0" smtClean="0"/>
              <a:t>Skatepark Etiquette</a:t>
            </a:r>
            <a:endParaRPr lang="en-US" dirty="0"/>
          </a:p>
        </p:txBody>
      </p:sp>
      <p:pic>
        <p:nvPicPr>
          <p:cNvPr id="4" name="MKhD1U-Kwew"/>
          <p:cNvPicPr>
            <a:picLocks noGrp="1" noRot="1" noChangeAspect="1"/>
          </p:cNvPicPr>
          <p:nvPr>
            <p:ph idx="1"/>
            <a:videoFile r:link="rId1"/>
          </p:nvPr>
        </p:nvPicPr>
        <p:blipFill>
          <a:blip r:embed="rId3"/>
          <a:stretch>
            <a:fillRect/>
          </a:stretch>
        </p:blipFill>
        <p:spPr>
          <a:xfrm>
            <a:off x="2029203" y="1543565"/>
            <a:ext cx="5085592" cy="2860645"/>
          </a:xfrm>
          <a:prstGeom prst="rect">
            <a:avLst/>
          </a:prstGeom>
        </p:spPr>
      </p:pic>
      <p:sp>
        <p:nvSpPr>
          <p:cNvPr id="5" name="Rectangle 4"/>
          <p:cNvSpPr/>
          <p:nvPr/>
        </p:nvSpPr>
        <p:spPr>
          <a:xfrm>
            <a:off x="2436417" y="4404210"/>
            <a:ext cx="4271165" cy="646331"/>
          </a:xfrm>
          <a:prstGeom prst="rect">
            <a:avLst/>
          </a:prstGeom>
        </p:spPr>
        <p:txBody>
          <a:bodyPr wrap="square">
            <a:spAutoFit/>
          </a:bodyPr>
          <a:lstStyle/>
          <a:p>
            <a:pPr algn="ctr"/>
            <a:r>
              <a:rPr lang="en-US" dirty="0">
                <a:solidFill>
                  <a:schemeClr val="bg1"/>
                </a:solidFill>
              </a:rPr>
              <a:t>Click on the </a:t>
            </a:r>
            <a:r>
              <a:rPr lang="en-US" dirty="0" smtClean="0">
                <a:solidFill>
                  <a:schemeClr val="bg1"/>
                </a:solidFill>
              </a:rPr>
              <a:t>above video for a lesson on the unspoken rules of a skatepark.</a:t>
            </a:r>
            <a:endParaRPr lang="en-US" dirty="0">
              <a:solidFill>
                <a:schemeClr val="bg1"/>
              </a:solidFill>
            </a:endParaRPr>
          </a:p>
        </p:txBody>
      </p:sp>
    </p:spTree>
    <p:extLst>
      <p:ext uri="{BB962C8B-B14F-4D97-AF65-F5344CB8AC3E}">
        <p14:creationId xmlns:p14="http://schemas.microsoft.com/office/powerpoint/2010/main" val="3149498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Etiquette</a:t>
            </a:r>
            <a:endParaRPr lang="en-US" dirty="0"/>
          </a:p>
        </p:txBody>
      </p:sp>
      <p:sp>
        <p:nvSpPr>
          <p:cNvPr id="3" name="Content Placeholder 2"/>
          <p:cNvSpPr>
            <a:spLocks noGrp="1"/>
          </p:cNvSpPr>
          <p:nvPr>
            <p:ph idx="1"/>
          </p:nvPr>
        </p:nvSpPr>
        <p:spPr>
          <a:xfrm>
            <a:off x="448966" y="1808225"/>
            <a:ext cx="8246070" cy="3206805"/>
          </a:xfrm>
        </p:spPr>
        <p:txBody>
          <a:bodyPr>
            <a:normAutofit fontScale="55000" lnSpcReduction="20000"/>
          </a:bodyPr>
          <a:lstStyle/>
          <a:p>
            <a:pPr marL="460375" indent="-460375">
              <a:buFont typeface="+mj-lt"/>
              <a:buAutoNum type="arabicPeriod"/>
            </a:pPr>
            <a:r>
              <a:rPr lang="en-US" b="1" dirty="0"/>
              <a:t>Wait your turn.</a:t>
            </a:r>
            <a:r>
              <a:rPr lang="en-US" dirty="0"/>
              <a:t> Nobody likes the guy that goes after every other person. “Don’t be a snake” always makes the top of skatepark etiquette lists.</a:t>
            </a:r>
          </a:p>
          <a:p>
            <a:pPr marL="460375" indent="-460375">
              <a:buFont typeface="+mj-lt"/>
              <a:buAutoNum type="arabicPeriod"/>
            </a:pPr>
            <a:r>
              <a:rPr lang="en-US" b="1" dirty="0"/>
              <a:t>Keep your run reasonably short</a:t>
            </a:r>
            <a:r>
              <a:rPr lang="en-US" dirty="0"/>
              <a:t> (especially if it’s crowded). If you can do lots of tricks, that’s great. Don’t have marathon runs. Nobody is impressed by your incredible stamina.</a:t>
            </a:r>
          </a:p>
          <a:p>
            <a:pPr marL="460375" indent="-460375">
              <a:buFont typeface="+mj-lt"/>
              <a:buAutoNum type="arabicPeriod"/>
            </a:pPr>
            <a:r>
              <a:rPr lang="en-US" b="1" dirty="0"/>
              <a:t>Keep the chatter down.</a:t>
            </a:r>
            <a:r>
              <a:rPr lang="en-US" dirty="0"/>
              <a:t> Talking about all the tricks you used to know, or what professional skaters you are on a first-name basis with is fine for a cocktail party, but not at the skatepark. People are there to skate.</a:t>
            </a:r>
          </a:p>
          <a:p>
            <a:pPr marL="460375" indent="-460375">
              <a:buFont typeface="+mj-lt"/>
              <a:buAutoNum type="arabicPeriod"/>
            </a:pPr>
            <a:r>
              <a:rPr lang="en-US" b="1" dirty="0"/>
              <a:t>Skate where it’s appropriate for what you’re trying to learn.</a:t>
            </a:r>
            <a:r>
              <a:rPr lang="en-US" dirty="0"/>
              <a:t> Don’t use the bottom of the </a:t>
            </a:r>
            <a:r>
              <a:rPr lang="en-US" dirty="0" err="1"/>
              <a:t>miniramp</a:t>
            </a:r>
            <a:r>
              <a:rPr lang="en-US" dirty="0"/>
              <a:t> for your </a:t>
            </a:r>
            <a:r>
              <a:rPr lang="en-US" dirty="0" err="1"/>
              <a:t>kickflip</a:t>
            </a:r>
            <a:r>
              <a:rPr lang="en-US" dirty="0"/>
              <a:t> clinic, for example.</a:t>
            </a:r>
          </a:p>
          <a:p>
            <a:pPr marL="460375" indent="-460375">
              <a:buFont typeface="+mj-lt"/>
              <a:buAutoNum type="arabicPeriod"/>
            </a:pPr>
            <a:r>
              <a:rPr lang="en-US" b="1" dirty="0"/>
              <a:t>Be </a:t>
            </a:r>
            <a:r>
              <a:rPr lang="en-US" b="1" dirty="0" smtClean="0"/>
              <a:t>friendly</a:t>
            </a:r>
            <a:r>
              <a:rPr lang="en-US" dirty="0" smtClean="0"/>
              <a:t>. </a:t>
            </a:r>
            <a:r>
              <a:rPr lang="en-US" dirty="0"/>
              <a:t>Nobody likes sharing their recreational time with a jerk. If you’re a skateboarding veteran, don’t use your age to “command respect.”</a:t>
            </a:r>
          </a:p>
          <a:p>
            <a:pPr marL="460375" indent="-460375">
              <a:buFont typeface="+mj-lt"/>
              <a:buAutoNum type="arabicPeriod"/>
            </a:pPr>
            <a:r>
              <a:rPr lang="en-US" b="1" dirty="0"/>
              <a:t>Don’t be competitive. </a:t>
            </a:r>
            <a:r>
              <a:rPr lang="en-US" dirty="0"/>
              <a:t>When the mood is positive and upbeat, the best way to ruin it is to do every trick that other people are doing but just a little bit better. One-upmanship is poor sportsmanship. These “session-killers” aren’t often welcome at the park</a:t>
            </a:r>
            <a:r>
              <a:rPr lang="en-US" dirty="0" smtClean="0"/>
              <a:t>.</a:t>
            </a:r>
            <a:endParaRPr lang="en-US" dirty="0"/>
          </a:p>
        </p:txBody>
      </p:sp>
    </p:spTree>
    <p:extLst>
      <p:ext uri="{BB962C8B-B14F-4D97-AF65-F5344CB8AC3E}">
        <p14:creationId xmlns:p14="http://schemas.microsoft.com/office/powerpoint/2010/main" val="228068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3054100"/>
          </a:xfrm>
        </p:spPr>
        <p:txBody>
          <a:bodyPr>
            <a:normAutofit fontScale="92500" lnSpcReduction="10000"/>
          </a:bodyPr>
          <a:lstStyle/>
          <a:p>
            <a:pPr marL="460375" indent="-458788">
              <a:lnSpc>
                <a:spcPct val="90000"/>
              </a:lnSpc>
              <a:spcBef>
                <a:spcPts val="480"/>
              </a:spcBef>
              <a:buFont typeface="+mj-lt"/>
              <a:buAutoNum type="arabicPeriod" startAt="2"/>
            </a:pPr>
            <a:r>
              <a:rPr lang="en-US" sz="2000" dirty="0"/>
              <a:t>Complete ALL of the requirements for ONE of the following options, </a:t>
            </a:r>
          </a:p>
          <a:p>
            <a:pPr lvl="1">
              <a:lnSpc>
                <a:spcPct val="90000"/>
              </a:lnSpc>
              <a:spcBef>
                <a:spcPts val="480"/>
              </a:spcBef>
            </a:pPr>
            <a:r>
              <a:rPr lang="en-US" sz="1800" b="1" dirty="0" smtClean="0"/>
              <a:t>Skateboarding</a:t>
            </a:r>
            <a:endParaRPr lang="en-US" sz="1800" dirty="0"/>
          </a:p>
          <a:p>
            <a:pPr marL="1374775" lvl="2" indent="-460375" eaLnBrk="0" fontAlgn="base" hangingPunct="0">
              <a:lnSpc>
                <a:spcPct val="90000"/>
              </a:lnSpc>
              <a:spcBef>
                <a:spcPts val="480"/>
              </a:spcBef>
              <a:spcAft>
                <a:spcPct val="0"/>
              </a:spcAft>
              <a:buFont typeface="+mj-lt"/>
              <a:buAutoNum type="alphaLcPeriod"/>
            </a:pPr>
            <a:r>
              <a:rPr lang="en-US" altLang="en-US" sz="1500" dirty="0" smtClean="0">
                <a:solidFill>
                  <a:schemeClr val="bg1"/>
                </a:solidFill>
              </a:rPr>
              <a:t>Explain </a:t>
            </a:r>
            <a:r>
              <a:rPr lang="en-US" altLang="en-US" sz="1500" dirty="0">
                <a:solidFill>
                  <a:schemeClr val="bg1"/>
                </a:solidFill>
              </a:rPr>
              <a:t>the following to your counselor: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History </a:t>
            </a:r>
            <a:r>
              <a:rPr lang="en-US" altLang="en-US" sz="1500" dirty="0">
                <a:solidFill>
                  <a:schemeClr val="bg1"/>
                </a:solidFill>
              </a:rPr>
              <a:t>and evolution of skateboarding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Benefits </a:t>
            </a:r>
            <a:r>
              <a:rPr lang="en-US" altLang="en-US" sz="1500" dirty="0">
                <a:solidFill>
                  <a:schemeClr val="bg1"/>
                </a:solidFill>
              </a:rPr>
              <a:t>of skateboarding (physical fitness, balance, coordination, perseverance, and creativity)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Purpose </a:t>
            </a:r>
            <a:r>
              <a:rPr lang="en-US" altLang="en-US" sz="1500" dirty="0">
                <a:solidFill>
                  <a:schemeClr val="bg1"/>
                </a:solidFill>
              </a:rPr>
              <a:t>of skateboarding safety and protective gear (helmets, knee pads, elbow pads, wrist guards) </a:t>
            </a:r>
          </a:p>
          <a:p>
            <a:pPr marL="1374775" lvl="2" indent="-460375" eaLnBrk="0" fontAlgn="base" hangingPunct="0">
              <a:lnSpc>
                <a:spcPct val="90000"/>
              </a:lnSpc>
              <a:spcBef>
                <a:spcPts val="480"/>
              </a:spcBef>
              <a:spcAft>
                <a:spcPct val="0"/>
              </a:spcAft>
              <a:buFont typeface="+mj-lt"/>
              <a:buAutoNum type="alphaLcPeriod"/>
            </a:pPr>
            <a:r>
              <a:rPr lang="en-US" altLang="en-US" sz="1500" dirty="0" smtClean="0">
                <a:solidFill>
                  <a:schemeClr val="bg1"/>
                </a:solidFill>
              </a:rPr>
              <a:t>Explain </a:t>
            </a:r>
            <a:r>
              <a:rPr lang="en-US" altLang="en-US" sz="1500" dirty="0">
                <a:solidFill>
                  <a:schemeClr val="bg1"/>
                </a:solidFill>
              </a:rPr>
              <a:t>the following to your counselor: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Rules </a:t>
            </a:r>
            <a:r>
              <a:rPr lang="en-US" altLang="en-US" sz="1500" dirty="0">
                <a:solidFill>
                  <a:schemeClr val="bg1"/>
                </a:solidFill>
              </a:rPr>
              <a:t>and regulations of skateparks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Understanding </a:t>
            </a:r>
            <a:r>
              <a:rPr lang="en-US" altLang="en-US" sz="1500" dirty="0">
                <a:solidFill>
                  <a:schemeClr val="bg1"/>
                </a:solidFill>
              </a:rPr>
              <a:t>skatepark zones (street, bowl, and ramp)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Right-of-way </a:t>
            </a:r>
            <a:r>
              <a:rPr lang="en-US" altLang="en-US" sz="1500" dirty="0">
                <a:solidFill>
                  <a:schemeClr val="bg1"/>
                </a:solidFill>
              </a:rPr>
              <a:t>and respect for others </a:t>
            </a:r>
          </a:p>
          <a:p>
            <a:pPr marL="1828800" lvl="3" indent="-454025" eaLnBrk="0" fontAlgn="base" hangingPunct="0">
              <a:lnSpc>
                <a:spcPct val="90000"/>
              </a:lnSpc>
              <a:spcBef>
                <a:spcPts val="480"/>
              </a:spcBef>
              <a:spcAft>
                <a:spcPct val="0"/>
              </a:spcAft>
              <a:buFont typeface="+mj-lt"/>
              <a:buAutoNum type="arabicPeriod"/>
            </a:pPr>
            <a:r>
              <a:rPr lang="en-US" altLang="en-US" sz="1500" dirty="0" smtClean="0">
                <a:solidFill>
                  <a:schemeClr val="bg1"/>
                </a:solidFill>
              </a:rPr>
              <a:t>Communication </a:t>
            </a:r>
            <a:r>
              <a:rPr lang="en-US" altLang="en-US" sz="1500" dirty="0">
                <a:solidFill>
                  <a:schemeClr val="bg1"/>
                </a:solidFill>
              </a:rPr>
              <a:t>signals and warnings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2631769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Etiquette (cont.)</a:t>
            </a:r>
            <a:endParaRPr lang="en-US" dirty="0"/>
          </a:p>
        </p:txBody>
      </p:sp>
      <p:sp>
        <p:nvSpPr>
          <p:cNvPr id="3" name="Content Placeholder 2"/>
          <p:cNvSpPr>
            <a:spLocks noGrp="1"/>
          </p:cNvSpPr>
          <p:nvPr>
            <p:ph idx="1"/>
          </p:nvPr>
        </p:nvSpPr>
        <p:spPr>
          <a:xfrm>
            <a:off x="448966" y="1808225"/>
            <a:ext cx="8246070" cy="3206805"/>
          </a:xfrm>
        </p:spPr>
        <p:txBody>
          <a:bodyPr>
            <a:normAutofit fontScale="55000" lnSpcReduction="20000"/>
          </a:bodyPr>
          <a:lstStyle/>
          <a:p>
            <a:pPr marL="460375" indent="-460375">
              <a:buFont typeface="+mj-lt"/>
              <a:buAutoNum type="arabicPeriod" startAt="7"/>
            </a:pPr>
            <a:r>
              <a:rPr lang="en-US" b="1" dirty="0" smtClean="0"/>
              <a:t>Don’t </a:t>
            </a:r>
            <a:r>
              <a:rPr lang="en-US" b="1" dirty="0"/>
              <a:t>post-up in someone’s line.</a:t>
            </a:r>
            <a:r>
              <a:rPr lang="en-US" dirty="0"/>
              <a:t> If there’s a ledge that someone is skating, it’s poor form to stand in front of it or, worse, sit down on it and pull out your phone.</a:t>
            </a:r>
          </a:p>
          <a:p>
            <a:pPr marL="460375" indent="-460375">
              <a:buFont typeface="+mj-lt"/>
              <a:buAutoNum type="arabicPeriod" startAt="7"/>
            </a:pPr>
            <a:r>
              <a:rPr lang="en-US" b="1" dirty="0"/>
              <a:t>Cheer ‘</a:t>
            </a:r>
            <a:r>
              <a:rPr lang="en-US" b="1" dirty="0" err="1"/>
              <a:t>em</a:t>
            </a:r>
            <a:r>
              <a:rPr lang="en-US" b="1" dirty="0"/>
              <a:t> on.</a:t>
            </a:r>
            <a:r>
              <a:rPr lang="en-US" dirty="0"/>
              <a:t> If someone does something big, give them some recognition. This is especially true for secondary users like bikes and scooters. Sharing the love is a great way of creating a good vibe. A common way of showing praise for someone’s effort is to tap your board on the ground. On a similar note, if you were in the wrong and accidentally cut someone off, go ahead and offer a simple apology.</a:t>
            </a:r>
          </a:p>
          <a:p>
            <a:pPr marL="460375" indent="-460375">
              <a:buFont typeface="+mj-lt"/>
              <a:buAutoNum type="arabicPeriod" startAt="7"/>
            </a:pPr>
            <a:r>
              <a:rPr lang="en-US" b="1" dirty="0"/>
              <a:t>Manage your anger.</a:t>
            </a:r>
            <a:r>
              <a:rPr lang="en-US" dirty="0"/>
              <a:t> Getting </a:t>
            </a:r>
            <a:r>
              <a:rPr lang="en-US" dirty="0" smtClean="0"/>
              <a:t>angry is </a:t>
            </a:r>
            <a:r>
              <a:rPr lang="en-US" dirty="0"/>
              <a:t>one thing, but throwing your board around and swearing as loud as your lungs will let you makes you look like a baby. Man-up and accept the fact that skateboarding isn’t always easy.</a:t>
            </a:r>
          </a:p>
          <a:p>
            <a:pPr marL="460375" indent="-460375">
              <a:buFont typeface="+mj-lt"/>
              <a:buAutoNum type="arabicPeriod" startAt="7"/>
            </a:pPr>
            <a:r>
              <a:rPr lang="en-US" b="1" dirty="0" smtClean="0"/>
              <a:t>Bikes</a:t>
            </a:r>
            <a:r>
              <a:rPr lang="en-US" b="1" dirty="0"/>
              <a:t>: Keep the mud out.</a:t>
            </a:r>
            <a:r>
              <a:rPr lang="en-US" dirty="0"/>
              <a:t> Your awesome line through the mud pit into the bowl is leaving a trail of your thoughtlessness.</a:t>
            </a:r>
          </a:p>
          <a:p>
            <a:pPr marL="460375" indent="-460375">
              <a:buFont typeface="+mj-lt"/>
              <a:buAutoNum type="arabicPeriod" startAt="7"/>
            </a:pPr>
            <a:r>
              <a:rPr lang="en-US" b="1" dirty="0"/>
              <a:t>Lurkers: Don’t mess up the place. </a:t>
            </a:r>
            <a:r>
              <a:rPr lang="en-US" dirty="0"/>
              <a:t>You’re there to hang out with your skater friends. That’s great. But as soon as you are </a:t>
            </a:r>
            <a:r>
              <a:rPr lang="en-US" dirty="0" smtClean="0"/>
              <a:t>vandalizing or littering, </a:t>
            </a:r>
            <a:r>
              <a:rPr lang="en-US" dirty="0"/>
              <a:t>it’s time for you to go. In fact, that goes for skaters too.</a:t>
            </a:r>
          </a:p>
          <a:p>
            <a:endParaRPr lang="en-US" dirty="0"/>
          </a:p>
        </p:txBody>
      </p:sp>
    </p:spTree>
    <p:extLst>
      <p:ext uri="{BB962C8B-B14F-4D97-AF65-F5344CB8AC3E}">
        <p14:creationId xmlns:p14="http://schemas.microsoft.com/office/powerpoint/2010/main" val="3000619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Street</a:t>
            </a:r>
            <a:endParaRPr lang="en-US" dirty="0"/>
          </a:p>
        </p:txBody>
      </p:sp>
      <p:sp>
        <p:nvSpPr>
          <p:cNvPr id="3" name="Content Placeholder 2"/>
          <p:cNvSpPr>
            <a:spLocks noGrp="1"/>
          </p:cNvSpPr>
          <p:nvPr>
            <p:ph idx="1"/>
          </p:nvPr>
        </p:nvSpPr>
        <p:spPr>
          <a:xfrm>
            <a:off x="448966" y="1808225"/>
            <a:ext cx="3512214" cy="2748685"/>
          </a:xfrm>
        </p:spPr>
        <p:txBody>
          <a:bodyPr>
            <a:normAutofit fontScale="55000" lnSpcReduction="20000"/>
          </a:bodyPr>
          <a:lstStyle/>
          <a:p>
            <a:pPr>
              <a:spcBef>
                <a:spcPts val="480"/>
              </a:spcBef>
            </a:pPr>
            <a:r>
              <a:rPr lang="en-US" dirty="0"/>
              <a:t>Street plaza parks are the favorite of the vast majority of skaters and they are designed to emulate and improve upon the street skating experience. </a:t>
            </a:r>
            <a:endParaRPr lang="en-US" dirty="0" smtClean="0"/>
          </a:p>
          <a:p>
            <a:pPr>
              <a:spcBef>
                <a:spcPts val="480"/>
              </a:spcBef>
            </a:pPr>
            <a:r>
              <a:rPr lang="en-US" dirty="0" smtClean="0"/>
              <a:t>Obstacles </a:t>
            </a:r>
            <a:r>
              <a:rPr lang="en-US" dirty="0"/>
              <a:t>in a street plaza are styled to look like natural street terrain such as stairs, railings, planters and benches. </a:t>
            </a:r>
            <a:endParaRPr lang="en-US" dirty="0" smtClean="0"/>
          </a:p>
          <a:p>
            <a:pPr>
              <a:spcBef>
                <a:spcPts val="480"/>
              </a:spcBef>
            </a:pPr>
            <a:r>
              <a:rPr lang="en-US" dirty="0" smtClean="0"/>
              <a:t>Skaters </a:t>
            </a:r>
            <a:r>
              <a:rPr lang="en-US" dirty="0"/>
              <a:t>will push off with their feet to gain momentum in a street plaza.</a:t>
            </a:r>
          </a:p>
        </p:txBody>
      </p:sp>
      <p:pic>
        <p:nvPicPr>
          <p:cNvPr id="6" name="Picture 5"/>
          <p:cNvPicPr>
            <a:picLocks noChangeAspect="1"/>
          </p:cNvPicPr>
          <p:nvPr/>
        </p:nvPicPr>
        <p:blipFill>
          <a:blip r:embed="rId2"/>
          <a:stretch>
            <a:fillRect/>
          </a:stretch>
        </p:blipFill>
        <p:spPr>
          <a:xfrm>
            <a:off x="4113885" y="1808225"/>
            <a:ext cx="4877410" cy="2438705"/>
          </a:xfrm>
          <a:prstGeom prst="rect">
            <a:avLst/>
          </a:prstGeom>
        </p:spPr>
      </p:pic>
    </p:spTree>
    <p:extLst>
      <p:ext uri="{BB962C8B-B14F-4D97-AF65-F5344CB8AC3E}">
        <p14:creationId xmlns:p14="http://schemas.microsoft.com/office/powerpoint/2010/main" val="3501516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Bowl</a:t>
            </a:r>
            <a:endParaRPr lang="en-US" dirty="0"/>
          </a:p>
        </p:txBody>
      </p:sp>
      <p:sp>
        <p:nvSpPr>
          <p:cNvPr id="3" name="Content Placeholder 2"/>
          <p:cNvSpPr>
            <a:spLocks noGrp="1"/>
          </p:cNvSpPr>
          <p:nvPr>
            <p:ph idx="1"/>
          </p:nvPr>
        </p:nvSpPr>
        <p:spPr>
          <a:xfrm>
            <a:off x="448966" y="1808225"/>
            <a:ext cx="3512214" cy="2748685"/>
          </a:xfrm>
        </p:spPr>
        <p:txBody>
          <a:bodyPr>
            <a:normAutofit fontScale="62500" lnSpcReduction="20000"/>
          </a:bodyPr>
          <a:lstStyle/>
          <a:p>
            <a:pPr>
              <a:spcBef>
                <a:spcPts val="480"/>
              </a:spcBef>
            </a:pPr>
            <a:r>
              <a:rPr lang="en-US" dirty="0"/>
              <a:t>The curved walls of bowls allow skaters to ride around and across the bowl in addition to the back and forth skating you might see on a traditional half pipe. </a:t>
            </a:r>
            <a:endParaRPr lang="en-US" dirty="0" smtClean="0"/>
          </a:p>
          <a:p>
            <a:pPr>
              <a:spcBef>
                <a:spcPts val="480"/>
              </a:spcBef>
            </a:pPr>
            <a:r>
              <a:rPr lang="en-US" dirty="0" smtClean="0"/>
              <a:t>Bowls </a:t>
            </a:r>
            <a:r>
              <a:rPr lang="en-US" dirty="0"/>
              <a:t>and bowl parks come in an endless variety of shapes and sizes but most bowls are between 3' and 12' deep.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410" y="1808225"/>
            <a:ext cx="3632607" cy="2724455"/>
          </a:xfrm>
          <a:prstGeom prst="rect">
            <a:avLst/>
          </a:prstGeom>
        </p:spPr>
      </p:pic>
    </p:spTree>
    <p:extLst>
      <p:ext uri="{BB962C8B-B14F-4D97-AF65-F5344CB8AC3E}">
        <p14:creationId xmlns:p14="http://schemas.microsoft.com/office/powerpoint/2010/main" val="834815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797427"/>
            <a:ext cx="3512214" cy="2759483"/>
          </a:xfrm>
        </p:spPr>
        <p:txBody>
          <a:bodyPr>
            <a:normAutofit/>
          </a:bodyPr>
          <a:lstStyle/>
          <a:p>
            <a:pPr>
              <a:lnSpc>
                <a:spcPct val="80000"/>
              </a:lnSpc>
              <a:spcBef>
                <a:spcPts val="480"/>
              </a:spcBef>
            </a:pPr>
            <a:r>
              <a:rPr lang="en-US" sz="1800" dirty="0"/>
              <a:t>Skateboard ramps come in a variety of shapes and sizes, each with its unique features and purposes</a:t>
            </a:r>
            <a:r>
              <a:rPr lang="en-US" sz="1800" dirty="0" smtClean="0"/>
              <a:t>.</a:t>
            </a:r>
          </a:p>
          <a:p>
            <a:pPr>
              <a:lnSpc>
                <a:spcPct val="80000"/>
              </a:lnSpc>
              <a:spcBef>
                <a:spcPts val="480"/>
              </a:spcBef>
            </a:pPr>
            <a:r>
              <a:rPr lang="en-US" sz="1800" dirty="0" smtClean="0"/>
              <a:t>They are designed to give you a little bit of air for </a:t>
            </a:r>
            <a:r>
              <a:rPr lang="en-US" sz="1800" dirty="0"/>
              <a:t>moderate flip tricks. </a:t>
            </a:r>
            <a:endParaRPr lang="en-US" sz="18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075" y="1797427"/>
            <a:ext cx="4223961" cy="2724455"/>
          </a:xfrm>
          <a:prstGeom prst="rect">
            <a:avLst/>
          </a:prstGeom>
        </p:spPr>
      </p:pic>
    </p:spTree>
    <p:extLst>
      <p:ext uri="{BB962C8B-B14F-4D97-AF65-F5344CB8AC3E}">
        <p14:creationId xmlns:p14="http://schemas.microsoft.com/office/powerpoint/2010/main" val="2947812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808225"/>
            <a:ext cx="3512214" cy="2748685"/>
          </a:xfrm>
        </p:spPr>
        <p:txBody>
          <a:bodyPr>
            <a:normAutofit/>
          </a:bodyPr>
          <a:lstStyle/>
          <a:p>
            <a:pPr>
              <a:lnSpc>
                <a:spcPct val="80000"/>
              </a:lnSpc>
            </a:pPr>
            <a:r>
              <a:rPr lang="en-US" sz="2000" b="1" dirty="0" smtClean="0"/>
              <a:t>Halfpipes</a:t>
            </a:r>
            <a:r>
              <a:rPr lang="en-US" sz="2000" dirty="0" smtClean="0"/>
              <a:t> </a:t>
            </a:r>
            <a:r>
              <a:rPr lang="en-US" sz="2000" dirty="0"/>
              <a:t>are a classic type of skateboard ramp that resembles a vertical U-shape. </a:t>
            </a:r>
            <a:endParaRPr lang="en-US" sz="2000" dirty="0" smtClean="0"/>
          </a:p>
          <a:p>
            <a:pPr>
              <a:lnSpc>
                <a:spcPct val="80000"/>
              </a:lnSpc>
            </a:pPr>
            <a:r>
              <a:rPr lang="en-US" sz="2000" dirty="0" smtClean="0"/>
              <a:t>They're </a:t>
            </a:r>
            <a:r>
              <a:rPr lang="en-US" sz="2000" dirty="0"/>
              <a:t>suitable for more experienced skateboarders and allow for a wider range of tricks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808225"/>
            <a:ext cx="3506832" cy="2334235"/>
          </a:xfrm>
          <a:prstGeom prst="rect">
            <a:avLst/>
          </a:prstGeom>
        </p:spPr>
      </p:pic>
    </p:spTree>
    <p:extLst>
      <p:ext uri="{BB962C8B-B14F-4D97-AF65-F5344CB8AC3E}">
        <p14:creationId xmlns:p14="http://schemas.microsoft.com/office/powerpoint/2010/main" val="2516655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808225"/>
            <a:ext cx="3512214" cy="2748685"/>
          </a:xfrm>
        </p:spPr>
        <p:txBody>
          <a:bodyPr>
            <a:normAutofit/>
          </a:bodyPr>
          <a:lstStyle/>
          <a:p>
            <a:pPr>
              <a:lnSpc>
                <a:spcPct val="80000"/>
              </a:lnSpc>
            </a:pPr>
            <a:r>
              <a:rPr lang="en-US" sz="2000" b="1" dirty="0" smtClean="0"/>
              <a:t>Mini </a:t>
            </a:r>
            <a:r>
              <a:rPr lang="en-US" sz="2000" b="1" dirty="0"/>
              <a:t>Ramps </a:t>
            </a:r>
            <a:r>
              <a:rPr lang="en-US" sz="2000" dirty="0"/>
              <a:t>are smaller versions of half pipes, usually no more than four feet tall. </a:t>
            </a:r>
            <a:endParaRPr lang="en-US" sz="2000" dirty="0" smtClean="0"/>
          </a:p>
          <a:p>
            <a:pPr>
              <a:lnSpc>
                <a:spcPct val="80000"/>
              </a:lnSpc>
            </a:pPr>
            <a:r>
              <a:rPr lang="en-US" sz="2000" dirty="0" smtClean="0"/>
              <a:t>They're </a:t>
            </a:r>
            <a:r>
              <a:rPr lang="en-US" sz="2000" dirty="0"/>
              <a:t>ideal for skateboarders who are just </a:t>
            </a:r>
            <a:r>
              <a:rPr lang="en-US" sz="2000" dirty="0" smtClean="0"/>
              <a:t>starting.</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705" y="1808225"/>
            <a:ext cx="3429000" cy="2571750"/>
          </a:xfrm>
          <a:prstGeom prst="rect">
            <a:avLst/>
          </a:prstGeom>
        </p:spPr>
      </p:pic>
    </p:spTree>
    <p:extLst>
      <p:ext uri="{BB962C8B-B14F-4D97-AF65-F5344CB8AC3E}">
        <p14:creationId xmlns:p14="http://schemas.microsoft.com/office/powerpoint/2010/main" val="2957596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197405"/>
            <a:ext cx="8246070" cy="610820"/>
          </a:xfrm>
        </p:spPr>
        <p:txBody>
          <a:bodyPr>
            <a:normAutofit fontScale="90000"/>
          </a:bodyPr>
          <a:lstStyle/>
          <a:p>
            <a:r>
              <a:rPr lang="en-US" dirty="0" smtClean="0"/>
              <a:t>Skatepark Zones – Ramps</a:t>
            </a:r>
            <a:endParaRPr lang="en-US" dirty="0"/>
          </a:p>
        </p:txBody>
      </p:sp>
      <p:sp>
        <p:nvSpPr>
          <p:cNvPr id="3" name="Content Placeholder 2"/>
          <p:cNvSpPr>
            <a:spLocks noGrp="1"/>
          </p:cNvSpPr>
          <p:nvPr>
            <p:ph idx="1"/>
          </p:nvPr>
        </p:nvSpPr>
        <p:spPr>
          <a:xfrm>
            <a:off x="448966" y="1853879"/>
            <a:ext cx="3512214" cy="3008445"/>
          </a:xfrm>
        </p:spPr>
        <p:txBody>
          <a:bodyPr>
            <a:normAutofit fontScale="70000" lnSpcReduction="20000"/>
          </a:bodyPr>
          <a:lstStyle/>
          <a:p>
            <a:r>
              <a:rPr lang="en-US" b="1" dirty="0" smtClean="0"/>
              <a:t>Quarter pipes </a:t>
            </a:r>
            <a:r>
              <a:rPr lang="en-US" dirty="0"/>
              <a:t>are one of the most popular types of skateboard ramps. </a:t>
            </a:r>
            <a:endParaRPr lang="en-US" dirty="0" smtClean="0"/>
          </a:p>
          <a:p>
            <a:r>
              <a:rPr lang="en-US" dirty="0"/>
              <a:t>A </a:t>
            </a:r>
            <a:r>
              <a:rPr lang="en-US" dirty="0" smtClean="0"/>
              <a:t>quarter pipe </a:t>
            </a:r>
            <a:r>
              <a:rPr lang="en-US" dirty="0"/>
              <a:t>is just one half of a mini </a:t>
            </a:r>
            <a:r>
              <a:rPr lang="en-US" dirty="0" smtClean="0"/>
              <a:t>ramp. </a:t>
            </a:r>
          </a:p>
          <a:p>
            <a:r>
              <a:rPr lang="en-US" dirty="0" smtClean="0"/>
              <a:t>Quarter </a:t>
            </a:r>
            <a:r>
              <a:rPr lang="en-US" dirty="0"/>
              <a:t>pipes are ideal for skateboarders who are just starting or those who prefer to focus on tricks that involve gaining </a:t>
            </a:r>
            <a:r>
              <a:rPr lang="en-US" dirty="0" smtClean="0"/>
              <a:t>height.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853879"/>
            <a:ext cx="3429000" cy="2571750"/>
          </a:xfrm>
          <a:prstGeom prst="rect">
            <a:avLst/>
          </a:prstGeom>
        </p:spPr>
      </p:pic>
    </p:spTree>
    <p:extLst>
      <p:ext uri="{BB962C8B-B14F-4D97-AF65-F5344CB8AC3E}">
        <p14:creationId xmlns:p14="http://schemas.microsoft.com/office/powerpoint/2010/main" val="644199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Right-of-Way and Respect for Others</a:t>
            </a:r>
            <a:endParaRPr lang="en-US" dirty="0"/>
          </a:p>
        </p:txBody>
      </p:sp>
      <p:sp>
        <p:nvSpPr>
          <p:cNvPr id="3" name="Content Placeholder 2"/>
          <p:cNvSpPr>
            <a:spLocks noGrp="1"/>
          </p:cNvSpPr>
          <p:nvPr>
            <p:ph idx="1"/>
          </p:nvPr>
        </p:nvSpPr>
        <p:spPr>
          <a:xfrm>
            <a:off x="448966" y="1960930"/>
            <a:ext cx="8246070" cy="2290575"/>
          </a:xfrm>
        </p:spPr>
        <p:txBody>
          <a:bodyPr>
            <a:normAutofit/>
          </a:bodyPr>
          <a:lstStyle/>
          <a:p>
            <a:pPr marL="0" indent="0">
              <a:lnSpc>
                <a:spcPct val="80000"/>
              </a:lnSpc>
              <a:spcBef>
                <a:spcPts val="480"/>
              </a:spcBef>
              <a:buNone/>
            </a:pPr>
            <a:r>
              <a:rPr lang="en-US" sz="2400" dirty="0" smtClean="0"/>
              <a:t>Rules of the road for skateboards.</a:t>
            </a:r>
          </a:p>
          <a:p>
            <a:pPr marL="914400" lvl="1" indent="-457200">
              <a:lnSpc>
                <a:spcPct val="80000"/>
              </a:lnSpc>
              <a:spcBef>
                <a:spcPts val="480"/>
              </a:spcBef>
              <a:buFont typeface="+mj-lt"/>
              <a:buAutoNum type="alphaUcPeriod"/>
            </a:pPr>
            <a:r>
              <a:rPr lang="en-US" sz="2000" dirty="0" smtClean="0"/>
              <a:t>Yield </a:t>
            </a:r>
            <a:r>
              <a:rPr lang="en-US" sz="2000" dirty="0"/>
              <a:t>the right-of-way to pedestrians whenever and wherever they are </a:t>
            </a:r>
            <a:r>
              <a:rPr lang="en-US" sz="2000" dirty="0" smtClean="0"/>
              <a:t>encountered.</a:t>
            </a:r>
            <a:endParaRPr lang="en-US" sz="2000" dirty="0"/>
          </a:p>
          <a:p>
            <a:pPr marL="914400" lvl="1" indent="-457200">
              <a:lnSpc>
                <a:spcPct val="80000"/>
              </a:lnSpc>
              <a:spcBef>
                <a:spcPts val="480"/>
              </a:spcBef>
              <a:buFont typeface="+mj-lt"/>
              <a:buAutoNum type="alphaUcPeriod"/>
            </a:pPr>
            <a:r>
              <a:rPr lang="en-US" sz="2000" dirty="0" smtClean="0"/>
              <a:t>Always </a:t>
            </a:r>
            <a:r>
              <a:rPr lang="en-US" sz="2000" dirty="0"/>
              <a:t>yield to the person traveling in front of you. </a:t>
            </a:r>
            <a:endParaRPr lang="en-US" sz="2000" dirty="0" smtClean="0"/>
          </a:p>
          <a:p>
            <a:pPr marL="914400" lvl="1" indent="-457200">
              <a:lnSpc>
                <a:spcPct val="80000"/>
              </a:lnSpc>
              <a:spcBef>
                <a:spcPts val="480"/>
              </a:spcBef>
              <a:buFont typeface="+mj-lt"/>
              <a:buAutoNum type="alphaUcPeriod"/>
            </a:pPr>
            <a:r>
              <a:rPr lang="en-US" sz="2000" dirty="0" smtClean="0"/>
              <a:t>Do not </a:t>
            </a:r>
            <a:r>
              <a:rPr lang="en-US" sz="2000" dirty="0"/>
              <a:t>impede or interfere with the flow of vehicular </a:t>
            </a:r>
            <a:r>
              <a:rPr lang="en-US" sz="2000" dirty="0" smtClean="0"/>
              <a:t>traffic.</a:t>
            </a:r>
            <a:endParaRPr lang="en-US" sz="2000" dirty="0"/>
          </a:p>
          <a:p>
            <a:pPr marL="914400" lvl="1" indent="-457200">
              <a:lnSpc>
                <a:spcPct val="80000"/>
              </a:lnSpc>
              <a:spcBef>
                <a:spcPts val="480"/>
              </a:spcBef>
              <a:buFont typeface="+mj-lt"/>
              <a:buAutoNum type="alphaUcPeriod"/>
            </a:pPr>
            <a:r>
              <a:rPr lang="en-US" sz="2000" dirty="0" smtClean="0"/>
              <a:t>Yield </a:t>
            </a:r>
            <a:r>
              <a:rPr lang="en-US" sz="2000" dirty="0"/>
              <a:t>to approaching vehicles when entering any </a:t>
            </a:r>
            <a:r>
              <a:rPr lang="en-US" sz="2000" dirty="0" smtClean="0"/>
              <a:t>roadway.</a:t>
            </a:r>
            <a:endParaRPr lang="en-US" sz="2000" dirty="0"/>
          </a:p>
          <a:p>
            <a:pPr marL="914400" lvl="1" indent="-457200">
              <a:lnSpc>
                <a:spcPct val="80000"/>
              </a:lnSpc>
              <a:spcBef>
                <a:spcPts val="480"/>
              </a:spcBef>
              <a:buFont typeface="+mj-lt"/>
              <a:buAutoNum type="alphaUcPeriod"/>
            </a:pPr>
            <a:r>
              <a:rPr lang="en-US" sz="2000" dirty="0" smtClean="0"/>
              <a:t>When </a:t>
            </a:r>
            <a:r>
              <a:rPr lang="en-US" sz="2000" dirty="0"/>
              <a:t>on sidewalks, proceed with due care and at a safe </a:t>
            </a:r>
            <a:r>
              <a:rPr lang="en-US" sz="2000" dirty="0" smtClean="0"/>
              <a:t>speed.</a:t>
            </a:r>
            <a:endParaRPr lang="en-US" sz="2000" dirty="0"/>
          </a:p>
          <a:p>
            <a:pPr>
              <a:lnSpc>
                <a:spcPct val="80000"/>
              </a:lnSpc>
              <a:spcBef>
                <a:spcPts val="480"/>
              </a:spcBef>
            </a:pPr>
            <a:endParaRPr lang="en-US" dirty="0"/>
          </a:p>
        </p:txBody>
      </p:sp>
    </p:spTree>
    <p:extLst>
      <p:ext uri="{BB962C8B-B14F-4D97-AF65-F5344CB8AC3E}">
        <p14:creationId xmlns:p14="http://schemas.microsoft.com/office/powerpoint/2010/main" val="2377919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Signals and Warnings</a:t>
            </a:r>
            <a:endParaRPr lang="en-US" dirty="0"/>
          </a:p>
        </p:txBody>
      </p:sp>
      <p:sp>
        <p:nvSpPr>
          <p:cNvPr id="3" name="Content Placeholder 2"/>
          <p:cNvSpPr>
            <a:spLocks noGrp="1"/>
          </p:cNvSpPr>
          <p:nvPr>
            <p:ph idx="1"/>
          </p:nvPr>
        </p:nvSpPr>
        <p:spPr>
          <a:xfrm>
            <a:off x="448966" y="1960930"/>
            <a:ext cx="8246070" cy="1527050"/>
          </a:xfrm>
        </p:spPr>
        <p:txBody>
          <a:bodyPr>
            <a:normAutofit fontScale="92500" lnSpcReduction="20000"/>
          </a:bodyPr>
          <a:lstStyle/>
          <a:p>
            <a:pPr marL="0" indent="0">
              <a:spcBef>
                <a:spcPts val="480"/>
              </a:spcBef>
              <a:buNone/>
            </a:pPr>
            <a:r>
              <a:rPr lang="en-US" sz="2400" b="1" dirty="0"/>
              <a:t>Interaction with Vehicles and </a:t>
            </a:r>
            <a:r>
              <a:rPr lang="en-US" sz="2400" b="1" dirty="0" smtClean="0"/>
              <a:t>Pedestrians: </a:t>
            </a:r>
            <a:endParaRPr lang="en-US" sz="2400" b="1" dirty="0"/>
          </a:p>
          <a:p>
            <a:pPr lvl="1">
              <a:spcBef>
                <a:spcPts val="480"/>
              </a:spcBef>
            </a:pPr>
            <a:r>
              <a:rPr lang="en-US" sz="2000" dirty="0"/>
              <a:t>Obey traffic control devices, including signs and </a:t>
            </a:r>
            <a:r>
              <a:rPr lang="en-US" sz="2000" dirty="0" smtClean="0"/>
              <a:t>signals.</a:t>
            </a:r>
            <a:endParaRPr lang="en-US" sz="2000" dirty="0"/>
          </a:p>
          <a:p>
            <a:pPr lvl="1">
              <a:spcBef>
                <a:spcPts val="480"/>
              </a:spcBef>
            </a:pPr>
            <a:r>
              <a:rPr lang="en-US" sz="2000" dirty="0"/>
              <a:t>Give an audible warning before passing a pedestrian.</a:t>
            </a:r>
          </a:p>
          <a:p>
            <a:pPr lvl="1">
              <a:spcBef>
                <a:spcPts val="480"/>
              </a:spcBef>
            </a:pPr>
            <a:r>
              <a:rPr lang="en-US" sz="2000" dirty="0" smtClean="0"/>
              <a:t>Similar when riding a bike, use </a:t>
            </a:r>
            <a:r>
              <a:rPr lang="en-US" sz="2000" dirty="0"/>
              <a:t>hand and arm signals before stopping or making </a:t>
            </a:r>
            <a:r>
              <a:rPr lang="en-US" sz="2000" dirty="0" smtClean="0"/>
              <a:t>turns.</a:t>
            </a:r>
            <a:endParaRPr lang="en-US" sz="2000" dirty="0"/>
          </a:p>
          <a:p>
            <a:endParaRPr lang="en-US" dirty="0"/>
          </a:p>
        </p:txBody>
      </p:sp>
      <p:pic>
        <p:nvPicPr>
          <p:cNvPr id="8" name="Picture 7"/>
          <p:cNvPicPr>
            <a:picLocks noChangeAspect="1"/>
          </p:cNvPicPr>
          <p:nvPr/>
        </p:nvPicPr>
        <p:blipFill>
          <a:blip r:embed="rId2"/>
          <a:stretch>
            <a:fillRect/>
          </a:stretch>
        </p:blipFill>
        <p:spPr>
          <a:xfrm>
            <a:off x="2335552" y="3487980"/>
            <a:ext cx="4472895" cy="1198361"/>
          </a:xfrm>
          <a:prstGeom prst="rect">
            <a:avLst/>
          </a:prstGeom>
        </p:spPr>
      </p:pic>
    </p:spTree>
    <p:extLst>
      <p:ext uri="{BB962C8B-B14F-4D97-AF65-F5344CB8AC3E}">
        <p14:creationId xmlns:p14="http://schemas.microsoft.com/office/powerpoint/2010/main" val="3311355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2c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smtClean="0">
                <a:solidFill>
                  <a:schemeClr val="bg1"/>
                </a:solidFill>
              </a:rPr>
              <a:t>Do the following: </a:t>
            </a:r>
            <a:endParaRPr lang="en-US" altLang="en-US" sz="2000" dirty="0">
              <a:solidFill>
                <a:schemeClr val="bg1"/>
              </a:solidFill>
            </a:endParaRPr>
          </a:p>
          <a:p>
            <a:pPr marL="914400" lvl="3" indent="-460375" eaLnBrk="0" fontAlgn="base" hangingPunct="0">
              <a:lnSpc>
                <a:spcPct val="80000"/>
              </a:lnSpc>
              <a:spcBef>
                <a:spcPts val="480"/>
              </a:spcBef>
              <a:spcAft>
                <a:spcPct val="0"/>
              </a:spcAft>
              <a:buFont typeface="+mj-lt"/>
              <a:buAutoNum type="arabicPeriod"/>
            </a:pPr>
            <a:r>
              <a:rPr lang="en-US" altLang="en-US" dirty="0" smtClean="0">
                <a:solidFill>
                  <a:schemeClr val="bg1"/>
                </a:solidFill>
              </a:rPr>
              <a:t>Explain </a:t>
            </a:r>
            <a:r>
              <a:rPr lang="en-US" altLang="en-US" dirty="0">
                <a:solidFill>
                  <a:schemeClr val="bg1"/>
                </a:solidFill>
              </a:rPr>
              <a:t>skateboard anatomy (deck, trucks, wheels, bearings)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Build a board by assembling all pieces (deck, wheels, trucks, bearing, and grip tape) in the proper order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Explain skateboard maintenance (cleaning, tightening bolts, and replacing parts)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627567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3182570"/>
          </a:xfrm>
        </p:spPr>
        <p:txBody>
          <a:bodyPr>
            <a:normAutofit fontScale="85000" lnSpcReduction="20000"/>
          </a:bodyPr>
          <a:lstStyle/>
          <a:p>
            <a:pPr marL="460375" indent="-458788">
              <a:spcBef>
                <a:spcPts val="480"/>
              </a:spcBef>
              <a:buFont typeface="+mj-lt"/>
              <a:buAutoNum type="arabicPeriod" startAt="2"/>
            </a:pPr>
            <a:r>
              <a:rPr lang="en-US" sz="2200" dirty="0" smtClean="0"/>
              <a:t>Complete </a:t>
            </a:r>
            <a:r>
              <a:rPr lang="en-US" sz="2200" dirty="0"/>
              <a:t>ALL of the requirements for ONE of the following options, </a:t>
            </a:r>
          </a:p>
          <a:p>
            <a:pPr lvl="1">
              <a:spcBef>
                <a:spcPts val="480"/>
              </a:spcBef>
            </a:pPr>
            <a:r>
              <a:rPr lang="en-US" sz="2000" b="1" dirty="0" smtClean="0"/>
              <a:t>Skateboarding</a:t>
            </a:r>
            <a:endParaRPr lang="en-US" sz="2000" dirty="0"/>
          </a:p>
          <a:p>
            <a:pPr marL="1374775" lvl="1" indent="-454025" eaLnBrk="0" fontAlgn="base" hangingPunct="0">
              <a:spcBef>
                <a:spcPts val="480"/>
              </a:spcBef>
              <a:spcAft>
                <a:spcPct val="0"/>
              </a:spcAft>
              <a:buFont typeface="+mj-lt"/>
              <a:buAutoNum type="alphaLcPeriod" startAt="3"/>
            </a:pPr>
            <a:r>
              <a:rPr lang="en-US" altLang="en-US" sz="1600" dirty="0" smtClean="0">
                <a:solidFill>
                  <a:schemeClr val="bg1"/>
                </a:solidFill>
              </a:rPr>
              <a:t>Do </a:t>
            </a:r>
            <a:r>
              <a:rPr lang="en-US" altLang="en-US" sz="1600" dirty="0">
                <a:solidFill>
                  <a:schemeClr val="bg1"/>
                </a:solidFill>
              </a:rPr>
              <a:t>the following: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Explain </a:t>
            </a:r>
            <a:r>
              <a:rPr lang="en-US" altLang="en-US" sz="1600" dirty="0">
                <a:solidFill>
                  <a:schemeClr val="bg1"/>
                </a:solidFill>
              </a:rPr>
              <a:t>skateboard anatomy (deck, trucks, wheels, bearings)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Build </a:t>
            </a:r>
            <a:r>
              <a:rPr lang="en-US" altLang="en-US" sz="1600" dirty="0">
                <a:solidFill>
                  <a:schemeClr val="bg1"/>
                </a:solidFill>
              </a:rPr>
              <a:t>a board by assembling all pieces (deck, wheels, trucks, bearing, and grip tape) in the proper order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Explain </a:t>
            </a:r>
            <a:r>
              <a:rPr lang="en-US" altLang="en-US" sz="1600" dirty="0">
                <a:solidFill>
                  <a:schemeClr val="bg1"/>
                </a:solidFill>
              </a:rPr>
              <a:t>skateboard maintenance (cleaning, tightening bolts, and replacing parts) </a:t>
            </a:r>
          </a:p>
          <a:p>
            <a:pPr marL="1374775" lvl="1" indent="-454025" eaLnBrk="0" fontAlgn="base" hangingPunct="0">
              <a:spcBef>
                <a:spcPts val="480"/>
              </a:spcBef>
              <a:spcAft>
                <a:spcPct val="0"/>
              </a:spcAft>
              <a:buFont typeface="+mj-lt"/>
              <a:buAutoNum type="alphaLcPeriod" startAt="3"/>
            </a:pPr>
            <a:r>
              <a:rPr lang="en-US" altLang="en-US" sz="1600" dirty="0" smtClean="0">
                <a:solidFill>
                  <a:schemeClr val="bg1"/>
                </a:solidFill>
              </a:rPr>
              <a:t>Demonstrate </a:t>
            </a:r>
            <a:r>
              <a:rPr lang="en-US" altLang="en-US" sz="1600" dirty="0">
                <a:solidFill>
                  <a:schemeClr val="bg1"/>
                </a:solidFill>
              </a:rPr>
              <a:t>the following skateboarding skills: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Stance </a:t>
            </a:r>
            <a:r>
              <a:rPr lang="en-US" altLang="en-US" sz="1600" dirty="0">
                <a:solidFill>
                  <a:schemeClr val="bg1"/>
                </a:solidFill>
              </a:rPr>
              <a:t>and foot placement (regular and goofy)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Pushing </a:t>
            </a:r>
            <a:r>
              <a:rPr lang="en-US" altLang="en-US" sz="1600" dirty="0">
                <a:solidFill>
                  <a:schemeClr val="bg1"/>
                </a:solidFill>
              </a:rPr>
              <a:t>and balance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Turning </a:t>
            </a:r>
            <a:r>
              <a:rPr lang="en-US" altLang="en-US" sz="1600" dirty="0">
                <a:solidFill>
                  <a:schemeClr val="bg1"/>
                </a:solidFill>
              </a:rPr>
              <a:t>and carving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Braking </a:t>
            </a:r>
            <a:r>
              <a:rPr lang="en-US" altLang="en-US" sz="1600" dirty="0">
                <a:solidFill>
                  <a:schemeClr val="bg1"/>
                </a:solidFill>
              </a:rPr>
              <a:t>and stopping techniques </a:t>
            </a:r>
          </a:p>
          <a:p>
            <a:pPr marL="1831975" lvl="3" indent="-460375" eaLnBrk="0" fontAlgn="base" hangingPunct="0">
              <a:spcBef>
                <a:spcPts val="480"/>
              </a:spcBef>
              <a:spcAft>
                <a:spcPct val="0"/>
              </a:spcAft>
              <a:buFont typeface="+mj-lt"/>
              <a:buAutoNum type="arabicPeriod"/>
            </a:pPr>
            <a:r>
              <a:rPr lang="en-US" altLang="en-US" sz="1600" dirty="0" smtClean="0">
                <a:solidFill>
                  <a:schemeClr val="bg1"/>
                </a:solidFill>
              </a:rPr>
              <a:t>Ollies </a:t>
            </a:r>
            <a:r>
              <a:rPr lang="en-US" altLang="en-US" sz="1600" dirty="0">
                <a:solidFill>
                  <a:schemeClr val="bg1"/>
                </a:solidFill>
              </a:rPr>
              <a:t>(basic and variations)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185496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6" y="1655520"/>
            <a:ext cx="4123034" cy="3359510"/>
          </a:xfrm>
        </p:spPr>
        <p:txBody>
          <a:bodyPr>
            <a:normAutofit fontScale="47500" lnSpcReduction="20000"/>
          </a:bodyPr>
          <a:lstStyle/>
          <a:p>
            <a:pPr marL="0" indent="0">
              <a:buNone/>
            </a:pPr>
            <a:r>
              <a:rPr lang="en-US" sz="4200" b="1" dirty="0"/>
              <a:t>The </a:t>
            </a:r>
            <a:r>
              <a:rPr lang="en-US" sz="4200" b="1" dirty="0" smtClean="0"/>
              <a:t>7 </a:t>
            </a:r>
            <a:r>
              <a:rPr lang="en-US" sz="4200" b="1" dirty="0"/>
              <a:t>Parts of a Skateboard</a:t>
            </a:r>
          </a:p>
          <a:p>
            <a:r>
              <a:rPr lang="en-US" sz="3800" dirty="0"/>
              <a:t>A complete skateboard is more than just a deck on wheels—it consists of many different parts, each with their own design and function. </a:t>
            </a:r>
          </a:p>
          <a:p>
            <a:pPr marL="914400" lvl="1" indent="-457200">
              <a:buFont typeface="+mj-lt"/>
              <a:buAutoNum type="arabicPeriod"/>
            </a:pPr>
            <a:r>
              <a:rPr lang="en-US" sz="3200" b="1" dirty="0" smtClean="0"/>
              <a:t>Deck</a:t>
            </a:r>
            <a:r>
              <a:rPr lang="en-US" sz="3200" dirty="0"/>
              <a:t>: A deck is a board upon which a skateboarder stands. Skateboard decks are typically made of seven or nine layers of birch or maple wood that are laminated together and shaped. </a:t>
            </a:r>
          </a:p>
          <a:p>
            <a:pPr marL="914400" lvl="1" indent="-457200">
              <a:buFont typeface="+mj-lt"/>
              <a:buAutoNum type="arabicPeriod"/>
            </a:pPr>
            <a:r>
              <a:rPr lang="en-US" sz="3200" b="1" dirty="0" smtClean="0"/>
              <a:t>Grip </a:t>
            </a:r>
            <a:r>
              <a:rPr lang="en-US" sz="3200" b="1" dirty="0"/>
              <a:t>tape</a:t>
            </a:r>
            <a:r>
              <a:rPr lang="en-US" sz="3200" dirty="0"/>
              <a:t>: Skateboard grip tape is the adhesive-backed sandpaper affixed to the top of the board to provide traction. </a:t>
            </a:r>
          </a:p>
          <a:p>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655520"/>
            <a:ext cx="3956429" cy="2595562"/>
          </a:xfrm>
          <a:prstGeom prst="rect">
            <a:avLst/>
          </a:prstGeom>
        </p:spPr>
      </p:pic>
    </p:spTree>
    <p:extLst>
      <p:ext uri="{BB962C8B-B14F-4D97-AF65-F5344CB8AC3E}">
        <p14:creationId xmlns:p14="http://schemas.microsoft.com/office/powerpoint/2010/main" val="1808782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5" y="1655520"/>
            <a:ext cx="4275739" cy="2748689"/>
          </a:xfrm>
        </p:spPr>
        <p:txBody>
          <a:bodyPr>
            <a:normAutofit/>
          </a:bodyPr>
          <a:lstStyle/>
          <a:p>
            <a:pPr marL="0" indent="0">
              <a:lnSpc>
                <a:spcPct val="80000"/>
              </a:lnSpc>
              <a:buNone/>
            </a:pPr>
            <a:r>
              <a:rPr lang="en-US" sz="2000" b="1" dirty="0"/>
              <a:t>The </a:t>
            </a:r>
            <a:r>
              <a:rPr lang="en-US" sz="2000" b="1" dirty="0" smtClean="0"/>
              <a:t>7 </a:t>
            </a:r>
            <a:r>
              <a:rPr lang="en-US" sz="2000" b="1" dirty="0"/>
              <a:t>Parts of a </a:t>
            </a:r>
            <a:r>
              <a:rPr lang="en-US" sz="2000" b="1" dirty="0" smtClean="0"/>
              <a:t>Skateboard </a:t>
            </a:r>
            <a:r>
              <a:rPr lang="en-US" sz="2000" b="1" dirty="0"/>
              <a:t>(</a:t>
            </a:r>
            <a:r>
              <a:rPr lang="en-US" sz="2000" b="1" dirty="0" smtClean="0"/>
              <a:t>cont.)</a:t>
            </a:r>
            <a:endParaRPr lang="en-US" sz="2000" b="1" dirty="0"/>
          </a:p>
          <a:p>
            <a:pPr marL="914400" lvl="1" indent="-457200">
              <a:lnSpc>
                <a:spcPct val="80000"/>
              </a:lnSpc>
              <a:buFont typeface="+mj-lt"/>
              <a:buAutoNum type="arabicPeriod" startAt="3"/>
            </a:pPr>
            <a:r>
              <a:rPr lang="en-US" sz="1500" b="1" dirty="0" smtClean="0"/>
              <a:t>Trucks</a:t>
            </a:r>
            <a:r>
              <a:rPr lang="en-US" sz="1500" dirty="0"/>
              <a:t>: Skateboard trucks are the front and rear axle assemblies that connect the wheels to the deck and allow the board to turn. </a:t>
            </a:r>
          </a:p>
          <a:p>
            <a:pPr marL="914400" lvl="1" indent="-457200">
              <a:lnSpc>
                <a:spcPct val="80000"/>
              </a:lnSpc>
              <a:buFont typeface="+mj-lt"/>
              <a:buAutoNum type="arabicPeriod" startAt="3"/>
            </a:pPr>
            <a:r>
              <a:rPr lang="en-US" sz="1500" b="1" dirty="0" smtClean="0"/>
              <a:t>Wheels</a:t>
            </a:r>
            <a:r>
              <a:rPr lang="en-US" sz="1500" dirty="0"/>
              <a:t>: Skateboard wheels are what your board rolls on. They are typically made of polyurethane and measured by their size and hardness. </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655520"/>
            <a:ext cx="3956429" cy="2595562"/>
          </a:xfrm>
          <a:prstGeom prst="rect">
            <a:avLst/>
          </a:prstGeom>
        </p:spPr>
      </p:pic>
    </p:spTree>
    <p:extLst>
      <p:ext uri="{BB962C8B-B14F-4D97-AF65-F5344CB8AC3E}">
        <p14:creationId xmlns:p14="http://schemas.microsoft.com/office/powerpoint/2010/main" val="2343797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43"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5" y="1655520"/>
            <a:ext cx="4289641" cy="3359510"/>
          </a:xfrm>
        </p:spPr>
        <p:txBody>
          <a:bodyPr>
            <a:normAutofit fontScale="55000" lnSpcReduction="20000"/>
          </a:bodyPr>
          <a:lstStyle/>
          <a:p>
            <a:pPr marL="0" indent="0">
              <a:buNone/>
            </a:pPr>
            <a:r>
              <a:rPr lang="en-US" sz="3600" b="1" dirty="0"/>
              <a:t>The </a:t>
            </a:r>
            <a:r>
              <a:rPr lang="en-US" sz="3600" b="1" dirty="0" smtClean="0"/>
              <a:t>7 </a:t>
            </a:r>
            <a:r>
              <a:rPr lang="en-US" sz="3600" b="1" dirty="0"/>
              <a:t>Parts of a </a:t>
            </a:r>
            <a:r>
              <a:rPr lang="en-US" sz="3600" b="1" dirty="0" smtClean="0"/>
              <a:t>Skateboard (cont.)</a:t>
            </a:r>
            <a:endParaRPr lang="en-US" sz="3600" b="1" dirty="0"/>
          </a:p>
          <a:p>
            <a:pPr marL="914400" lvl="1" indent="-457200">
              <a:buFont typeface="+mj-lt"/>
              <a:buAutoNum type="arabicPeriod" startAt="5"/>
            </a:pPr>
            <a:r>
              <a:rPr lang="en-US" b="1" dirty="0" smtClean="0"/>
              <a:t>Bearings</a:t>
            </a:r>
            <a:r>
              <a:rPr lang="en-US" dirty="0"/>
              <a:t>: Skateboard bearings are round metal discs that fit inside the wheels, mounting them to the axle. The inner and outer parts of the discs ride on interior balls, allowing wheels to turn. </a:t>
            </a:r>
            <a:endParaRPr lang="en-US" dirty="0" smtClean="0"/>
          </a:p>
          <a:p>
            <a:pPr marL="914400" lvl="1" indent="-457200">
              <a:buFont typeface="+mj-lt"/>
              <a:buAutoNum type="arabicPeriod" startAt="5"/>
            </a:pPr>
            <a:r>
              <a:rPr lang="en-US" b="1" dirty="0" smtClean="0"/>
              <a:t>Hardware</a:t>
            </a:r>
            <a:r>
              <a:rPr lang="en-US" dirty="0"/>
              <a:t>: Skateboard hardware includes the nuts, bolts, and screws that hold trucks onto the board. The hanger holds the axle nuts, which keep the wheels affixed to your skateboard. Bushings allow your trucks to </a:t>
            </a:r>
            <a:r>
              <a:rPr lang="en-US" dirty="0" smtClean="0"/>
              <a:t>turn. </a:t>
            </a:r>
            <a:r>
              <a:rPr lang="en-US" dirty="0"/>
              <a:t>Kingpins (the bolts that connect the hanger to the base plate) can alter the height of your trucks. </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655520"/>
            <a:ext cx="3956429" cy="2595562"/>
          </a:xfrm>
          <a:prstGeom prst="rect">
            <a:avLst/>
          </a:prstGeom>
        </p:spPr>
      </p:pic>
    </p:spTree>
    <p:extLst>
      <p:ext uri="{BB962C8B-B14F-4D97-AF65-F5344CB8AC3E}">
        <p14:creationId xmlns:p14="http://schemas.microsoft.com/office/powerpoint/2010/main" val="2767819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891995"/>
            <a:ext cx="8246070" cy="610820"/>
          </a:xfrm>
        </p:spPr>
        <p:txBody>
          <a:bodyPr>
            <a:normAutofit fontScale="90000"/>
          </a:bodyPr>
          <a:lstStyle/>
          <a:p>
            <a:r>
              <a:rPr lang="en-US" dirty="0" smtClean="0"/>
              <a:t>Skateboard Anatomy</a:t>
            </a:r>
            <a:endParaRPr lang="en-US" dirty="0"/>
          </a:p>
        </p:txBody>
      </p:sp>
      <p:sp>
        <p:nvSpPr>
          <p:cNvPr id="5" name="Content Placeholder 4"/>
          <p:cNvSpPr>
            <a:spLocks noGrp="1"/>
          </p:cNvSpPr>
          <p:nvPr>
            <p:ph idx="1"/>
          </p:nvPr>
        </p:nvSpPr>
        <p:spPr>
          <a:xfrm>
            <a:off x="448966" y="1579379"/>
            <a:ext cx="4275739" cy="2214012"/>
          </a:xfrm>
        </p:spPr>
        <p:txBody>
          <a:bodyPr>
            <a:normAutofit fontScale="92500" lnSpcReduction="20000"/>
          </a:bodyPr>
          <a:lstStyle/>
          <a:p>
            <a:pPr marL="0" indent="0">
              <a:buNone/>
            </a:pPr>
            <a:r>
              <a:rPr lang="en-US" sz="2200" b="1" dirty="0"/>
              <a:t>The </a:t>
            </a:r>
            <a:r>
              <a:rPr lang="en-US" sz="2200" b="1" dirty="0" smtClean="0"/>
              <a:t>7 </a:t>
            </a:r>
            <a:r>
              <a:rPr lang="en-US" sz="2200" b="1" dirty="0"/>
              <a:t>Parts of a </a:t>
            </a:r>
            <a:r>
              <a:rPr lang="en-US" sz="2200" b="1" dirty="0" smtClean="0"/>
              <a:t>Skateboard (cont.)</a:t>
            </a:r>
            <a:endParaRPr lang="en-US" sz="2200" b="1" dirty="0"/>
          </a:p>
          <a:p>
            <a:pPr marL="914400" lvl="1" indent="-457200">
              <a:buFont typeface="+mj-lt"/>
              <a:buAutoNum type="arabicPeriod" startAt="7"/>
            </a:pPr>
            <a:r>
              <a:rPr lang="en-US" sz="1900" b="1" dirty="0" smtClean="0"/>
              <a:t>Risers</a:t>
            </a:r>
            <a:r>
              <a:rPr lang="en-US" sz="1900" dirty="0"/>
              <a:t>: Skateboard risers are hard plastic pads inserted between the trucks and deck to raise the overall height of the skateboard and avoid wheel bite. Riser pads come in different sizes and are necessary with larger wheels to create enough clearance. </a:t>
            </a:r>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579378"/>
            <a:ext cx="3956429" cy="2595562"/>
          </a:xfrm>
          <a:prstGeom prst="rect">
            <a:avLst/>
          </a:prstGeom>
        </p:spPr>
      </p:pic>
    </p:spTree>
    <p:extLst>
      <p:ext uri="{BB962C8B-B14F-4D97-AF65-F5344CB8AC3E}">
        <p14:creationId xmlns:p14="http://schemas.microsoft.com/office/powerpoint/2010/main" val="247869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050" y="15055"/>
            <a:ext cx="2748690" cy="1709409"/>
          </a:xfrm>
        </p:spPr>
        <p:txBody>
          <a:bodyPr>
            <a:normAutofit/>
          </a:bodyPr>
          <a:lstStyle/>
          <a:p>
            <a:r>
              <a:rPr lang="en-US" dirty="0" smtClean="0"/>
              <a:t>How to Build a Skateboard</a:t>
            </a:r>
            <a:endParaRPr lang="en-US" dirty="0"/>
          </a:p>
        </p:txBody>
      </p:sp>
      <p:sp>
        <p:nvSpPr>
          <p:cNvPr id="3" name="Content Placeholder 2"/>
          <p:cNvSpPr>
            <a:spLocks noGrp="1"/>
          </p:cNvSpPr>
          <p:nvPr>
            <p:ph idx="1"/>
          </p:nvPr>
        </p:nvSpPr>
        <p:spPr>
          <a:xfrm>
            <a:off x="448966" y="1960930"/>
            <a:ext cx="4733854" cy="2443280"/>
          </a:xfrm>
        </p:spPr>
        <p:txBody>
          <a:bodyPr>
            <a:normAutofit fontScale="85000" lnSpcReduction="20000"/>
          </a:bodyPr>
          <a:lstStyle/>
          <a:p>
            <a:pPr>
              <a:spcBef>
                <a:spcPts val="480"/>
              </a:spcBef>
            </a:pPr>
            <a:r>
              <a:rPr lang="en-US" sz="2400" b="1" dirty="0" smtClean="0"/>
              <a:t>You </a:t>
            </a:r>
            <a:r>
              <a:rPr lang="en-US" sz="2400" b="1" dirty="0"/>
              <a:t>Need The Following Parts:</a:t>
            </a:r>
          </a:p>
          <a:p>
            <a:pPr marL="971550" lvl="1" indent="-514350">
              <a:spcBef>
                <a:spcPts val="480"/>
              </a:spcBef>
              <a:buFont typeface="+mj-lt"/>
              <a:buAutoNum type="arabicPeriod"/>
            </a:pPr>
            <a:r>
              <a:rPr lang="en-US" sz="1900" dirty="0"/>
              <a:t>Skateboard Deck</a:t>
            </a:r>
          </a:p>
          <a:p>
            <a:pPr marL="971550" lvl="1" indent="-514350">
              <a:spcBef>
                <a:spcPts val="480"/>
              </a:spcBef>
              <a:buFont typeface="+mj-lt"/>
              <a:buAutoNum type="arabicPeriod"/>
            </a:pPr>
            <a:r>
              <a:rPr lang="en-US" sz="1900" dirty="0"/>
              <a:t>Grip Tape (your deck may already have this applied)</a:t>
            </a:r>
          </a:p>
          <a:p>
            <a:pPr marL="971550" lvl="1" indent="-514350">
              <a:spcBef>
                <a:spcPts val="480"/>
              </a:spcBef>
              <a:buFont typeface="+mj-lt"/>
              <a:buAutoNum type="arabicPeriod"/>
            </a:pPr>
            <a:r>
              <a:rPr lang="en-US" sz="1900" dirty="0"/>
              <a:t>Trucks</a:t>
            </a:r>
          </a:p>
          <a:p>
            <a:pPr marL="971550" lvl="1" indent="-514350">
              <a:spcBef>
                <a:spcPts val="480"/>
              </a:spcBef>
              <a:buFont typeface="+mj-lt"/>
              <a:buAutoNum type="arabicPeriod"/>
            </a:pPr>
            <a:r>
              <a:rPr lang="en-US" sz="1900" dirty="0"/>
              <a:t>Truck Bolts</a:t>
            </a:r>
          </a:p>
          <a:p>
            <a:pPr marL="971550" lvl="1" indent="-514350">
              <a:spcBef>
                <a:spcPts val="480"/>
              </a:spcBef>
              <a:buFont typeface="+mj-lt"/>
              <a:buAutoNum type="arabicPeriod"/>
            </a:pPr>
            <a:r>
              <a:rPr lang="en-US" sz="1900" dirty="0"/>
              <a:t>Wheels</a:t>
            </a:r>
          </a:p>
          <a:p>
            <a:pPr marL="971550" lvl="1" indent="-514350">
              <a:spcBef>
                <a:spcPts val="480"/>
              </a:spcBef>
              <a:buFont typeface="+mj-lt"/>
              <a:buAutoNum type="arabicPeriod"/>
            </a:pPr>
            <a:r>
              <a:rPr lang="en-US" sz="1900" dirty="0"/>
              <a:t>Bearings</a:t>
            </a:r>
          </a:p>
          <a:p>
            <a:pPr marL="971550" lvl="1" indent="-514350">
              <a:spcBef>
                <a:spcPts val="480"/>
              </a:spcBef>
              <a:buFont typeface="+mj-lt"/>
              <a:buAutoNum type="arabicPeriod"/>
            </a:pPr>
            <a:r>
              <a:rPr lang="en-US" sz="1900" dirty="0"/>
              <a:t>Skate tool or a selection of spanners</a:t>
            </a:r>
          </a:p>
          <a:p>
            <a:pPr>
              <a:spcBef>
                <a:spcPts val="480"/>
              </a:spcBef>
            </a:pPr>
            <a:endParaRPr lang="en-US" dirty="0"/>
          </a:p>
        </p:txBody>
      </p:sp>
      <p:pic>
        <p:nvPicPr>
          <p:cNvPr id="5" name="Picture 4"/>
          <p:cNvPicPr>
            <a:picLocks noChangeAspect="1"/>
          </p:cNvPicPr>
          <p:nvPr/>
        </p:nvPicPr>
        <p:blipFill>
          <a:blip r:embed="rId2"/>
          <a:stretch>
            <a:fillRect/>
          </a:stretch>
        </p:blipFill>
        <p:spPr>
          <a:xfrm>
            <a:off x="5488230" y="1651452"/>
            <a:ext cx="3029865" cy="3029865"/>
          </a:xfrm>
          <a:prstGeom prst="rect">
            <a:avLst/>
          </a:prstGeom>
        </p:spPr>
      </p:pic>
    </p:spTree>
    <p:extLst>
      <p:ext uri="{BB962C8B-B14F-4D97-AF65-F5344CB8AC3E}">
        <p14:creationId xmlns:p14="http://schemas.microsoft.com/office/powerpoint/2010/main" val="3723239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877411" y="2113635"/>
            <a:ext cx="3817624" cy="2443280"/>
          </a:xfrm>
        </p:spPr>
        <p:txBody>
          <a:bodyPr>
            <a:normAutofit/>
          </a:bodyPr>
          <a:lstStyle/>
          <a:p>
            <a:pPr marL="457200" indent="-457200">
              <a:lnSpc>
                <a:spcPct val="80000"/>
              </a:lnSpc>
              <a:buFont typeface="+mj-lt"/>
              <a:buAutoNum type="arabicPeriod"/>
            </a:pPr>
            <a:r>
              <a:rPr lang="en-US" sz="2000" dirty="0"/>
              <a:t>Apply the grip tape to the deck. </a:t>
            </a:r>
            <a:endParaRPr lang="en-US" sz="2000" dirty="0" smtClean="0"/>
          </a:p>
          <a:p>
            <a:pPr lvl="1">
              <a:lnSpc>
                <a:spcPct val="80000"/>
              </a:lnSpc>
            </a:pPr>
            <a:r>
              <a:rPr lang="en-US" sz="1600" dirty="0" smtClean="0"/>
              <a:t>Obviously</a:t>
            </a:r>
            <a:r>
              <a:rPr lang="en-US" sz="1600" dirty="0"/>
              <a:t>, you can skip this step if your board is already gripped!</a:t>
            </a:r>
          </a:p>
        </p:txBody>
      </p:sp>
      <p:pic>
        <p:nvPicPr>
          <p:cNvPr id="5" name="Picture 4"/>
          <p:cNvPicPr>
            <a:picLocks noChangeAspect="1"/>
          </p:cNvPicPr>
          <p:nvPr/>
        </p:nvPicPr>
        <p:blipFill>
          <a:blip r:embed="rId2"/>
          <a:stretch>
            <a:fillRect/>
          </a:stretch>
        </p:blipFill>
        <p:spPr>
          <a:xfrm>
            <a:off x="461957" y="2113635"/>
            <a:ext cx="4024316" cy="2244115"/>
          </a:xfrm>
          <a:prstGeom prst="rect">
            <a:avLst/>
          </a:prstGeom>
        </p:spPr>
      </p:pic>
    </p:spTree>
    <p:extLst>
      <p:ext uri="{BB962C8B-B14F-4D97-AF65-F5344CB8AC3E}">
        <p14:creationId xmlns:p14="http://schemas.microsoft.com/office/powerpoint/2010/main" val="2585802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48966" y="1960930"/>
            <a:ext cx="3817624" cy="2443280"/>
          </a:xfrm>
        </p:spPr>
        <p:txBody>
          <a:bodyPr>
            <a:normAutofit/>
          </a:bodyPr>
          <a:lstStyle/>
          <a:p>
            <a:pPr marL="457200" indent="-457200">
              <a:lnSpc>
                <a:spcPct val="80000"/>
              </a:lnSpc>
              <a:buFont typeface="+mj-lt"/>
              <a:buAutoNum type="arabicPeriod" startAt="2"/>
            </a:pPr>
            <a:r>
              <a:rPr lang="en-US" sz="2000" dirty="0"/>
              <a:t>Pop the holes through the grip tape for the truck bolts. </a:t>
            </a:r>
            <a:endParaRPr lang="en-US" sz="2000" dirty="0" smtClean="0"/>
          </a:p>
          <a:p>
            <a:pPr marL="857250" lvl="1" indent="-457200">
              <a:lnSpc>
                <a:spcPct val="80000"/>
              </a:lnSpc>
            </a:pPr>
            <a:r>
              <a:rPr lang="en-US" sz="1600" dirty="0" smtClean="0"/>
              <a:t>There </a:t>
            </a:r>
            <a:r>
              <a:rPr lang="en-US" sz="1600" dirty="0"/>
              <a:t>are 8 holes drilled on a skateboard to accept the 8 truck bolts that fasten the Trucks to the board. </a:t>
            </a:r>
            <a:endParaRPr lang="en-US" sz="1600" dirty="0" smtClean="0"/>
          </a:p>
          <a:p>
            <a:pPr marL="857250" lvl="1" indent="-457200">
              <a:lnSpc>
                <a:spcPct val="80000"/>
              </a:lnSpc>
            </a:pPr>
            <a:r>
              <a:rPr lang="en-US" sz="1600" dirty="0" smtClean="0"/>
              <a:t>You </a:t>
            </a:r>
            <a:r>
              <a:rPr lang="en-US" sz="1600" dirty="0"/>
              <a:t>can use an Allen Key to carefully make the holes.</a:t>
            </a:r>
          </a:p>
        </p:txBody>
      </p:sp>
      <p:pic>
        <p:nvPicPr>
          <p:cNvPr id="4" name="Picture 3"/>
          <p:cNvPicPr>
            <a:picLocks noChangeAspect="1"/>
          </p:cNvPicPr>
          <p:nvPr/>
        </p:nvPicPr>
        <p:blipFill>
          <a:blip r:embed="rId2"/>
          <a:stretch>
            <a:fillRect/>
          </a:stretch>
        </p:blipFill>
        <p:spPr>
          <a:xfrm>
            <a:off x="4724705" y="1960930"/>
            <a:ext cx="3726237" cy="2571750"/>
          </a:xfrm>
          <a:prstGeom prst="rect">
            <a:avLst/>
          </a:prstGeom>
        </p:spPr>
      </p:pic>
    </p:spTree>
    <p:extLst>
      <p:ext uri="{BB962C8B-B14F-4D97-AF65-F5344CB8AC3E}">
        <p14:creationId xmlns:p14="http://schemas.microsoft.com/office/powerpoint/2010/main" val="681044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877411" y="2025165"/>
            <a:ext cx="3817624" cy="2443280"/>
          </a:xfrm>
        </p:spPr>
        <p:txBody>
          <a:bodyPr>
            <a:normAutofit fontScale="85000" lnSpcReduction="20000"/>
          </a:bodyPr>
          <a:lstStyle/>
          <a:p>
            <a:pPr marL="457200" indent="-457200">
              <a:buFont typeface="+mj-lt"/>
              <a:buAutoNum type="arabicPeriod" startAt="3"/>
            </a:pPr>
            <a:r>
              <a:rPr lang="en-US" sz="2400" dirty="0"/>
              <a:t>Insert the 8 truck bolts through the holes in the grip tape and deck. </a:t>
            </a:r>
            <a:endParaRPr lang="en-US" sz="2400" dirty="0" smtClean="0"/>
          </a:p>
          <a:p>
            <a:pPr marL="857250" lvl="1" indent="-457200"/>
            <a:r>
              <a:rPr lang="en-US" sz="1900" dirty="0" smtClean="0"/>
              <a:t>If </a:t>
            </a:r>
            <a:r>
              <a:rPr lang="en-US" sz="1900" dirty="0"/>
              <a:t>you have directional bolts then normally you'd place the 2 </a:t>
            </a:r>
            <a:r>
              <a:rPr lang="en-US" sz="1900" dirty="0" smtClean="0"/>
              <a:t>colored </a:t>
            </a:r>
            <a:r>
              <a:rPr lang="en-US" sz="1900" dirty="0"/>
              <a:t>bolts in the 2 holes closest to the nose of your deck. </a:t>
            </a:r>
            <a:endParaRPr lang="en-US" sz="1900" dirty="0" smtClean="0"/>
          </a:p>
          <a:p>
            <a:pPr marL="857250" lvl="1" indent="-457200"/>
            <a:r>
              <a:rPr lang="en-US" sz="1900" dirty="0" smtClean="0"/>
              <a:t>This </a:t>
            </a:r>
            <a:r>
              <a:rPr lang="en-US" sz="1900" dirty="0"/>
              <a:t>makes it easy to tell which </a:t>
            </a:r>
            <a:r>
              <a:rPr lang="en-US" sz="1900" dirty="0" smtClean="0"/>
              <a:t>is front and back on your </a:t>
            </a:r>
            <a:r>
              <a:rPr lang="en-US" sz="1900" dirty="0"/>
              <a:t>skateboard </a:t>
            </a:r>
            <a:r>
              <a:rPr lang="en-US" sz="1900" dirty="0" smtClean="0"/>
              <a:t>when riding</a:t>
            </a:r>
            <a:r>
              <a:rPr lang="en-US" sz="1900" dirty="0"/>
              <a:t>.</a:t>
            </a:r>
          </a:p>
        </p:txBody>
      </p:sp>
      <p:pic>
        <p:nvPicPr>
          <p:cNvPr id="4" name="Picture 3"/>
          <p:cNvPicPr>
            <a:picLocks noChangeAspect="1"/>
          </p:cNvPicPr>
          <p:nvPr/>
        </p:nvPicPr>
        <p:blipFill>
          <a:blip r:embed="rId2"/>
          <a:stretch>
            <a:fillRect/>
          </a:stretch>
        </p:blipFill>
        <p:spPr>
          <a:xfrm>
            <a:off x="563822" y="2025165"/>
            <a:ext cx="4008178" cy="2571750"/>
          </a:xfrm>
          <a:prstGeom prst="rect">
            <a:avLst/>
          </a:prstGeom>
        </p:spPr>
      </p:pic>
    </p:spTree>
    <p:extLst>
      <p:ext uri="{BB962C8B-B14F-4D97-AF65-F5344CB8AC3E}">
        <p14:creationId xmlns:p14="http://schemas.microsoft.com/office/powerpoint/2010/main" val="2874169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296260" y="1960928"/>
            <a:ext cx="3970330" cy="3054101"/>
          </a:xfrm>
        </p:spPr>
        <p:txBody>
          <a:bodyPr>
            <a:normAutofit fontScale="55000" lnSpcReduction="20000"/>
          </a:bodyPr>
          <a:lstStyle/>
          <a:p>
            <a:pPr marL="457200" indent="-457200">
              <a:buFont typeface="+mj-lt"/>
              <a:buAutoNum type="arabicPeriod" startAt="4"/>
            </a:pPr>
            <a:r>
              <a:rPr lang="en-US" sz="3200" dirty="0"/>
              <a:t>Attach your trucks and tighten up the nuts on the truck bolts. </a:t>
            </a:r>
            <a:endParaRPr lang="en-US" sz="3200" dirty="0" smtClean="0"/>
          </a:p>
          <a:p>
            <a:pPr marL="914400" lvl="1" indent="-457200"/>
            <a:r>
              <a:rPr lang="en-US" sz="2700" dirty="0" smtClean="0"/>
              <a:t>Don't </a:t>
            </a:r>
            <a:r>
              <a:rPr lang="en-US" sz="2700" dirty="0"/>
              <a:t>use power tools to tighten the bolts as this can over tighten causing stress cracks which weaken the deck. </a:t>
            </a:r>
            <a:endParaRPr lang="en-US" sz="2700" dirty="0" smtClean="0"/>
          </a:p>
          <a:p>
            <a:pPr marL="914400" lvl="1" indent="-457200"/>
            <a:r>
              <a:rPr lang="en-US" sz="2700" dirty="0" smtClean="0"/>
              <a:t>Make </a:t>
            </a:r>
            <a:r>
              <a:rPr lang="en-US" sz="2700" dirty="0"/>
              <a:t>sure your trucks are </a:t>
            </a:r>
            <a:r>
              <a:rPr lang="en-US" sz="2700" dirty="0" smtClean="0"/>
              <a:t>facing the correct way; </a:t>
            </a:r>
            <a:r>
              <a:rPr lang="en-US" sz="2700" dirty="0"/>
              <a:t>the big kingpin nuts should be </a:t>
            </a:r>
            <a:r>
              <a:rPr lang="en-US" sz="2700" dirty="0" smtClean="0"/>
              <a:t>facing</a:t>
            </a:r>
            <a:r>
              <a:rPr lang="en-US" sz="2700" dirty="0"/>
              <a:t> each other towards the middle of the board. </a:t>
            </a:r>
            <a:endParaRPr lang="en-US" sz="2700" dirty="0" smtClean="0"/>
          </a:p>
          <a:p>
            <a:pPr marL="914400" lvl="1" indent="-457200"/>
            <a:r>
              <a:rPr lang="en-US" sz="2700" dirty="0" smtClean="0"/>
              <a:t>Get </a:t>
            </a:r>
            <a:r>
              <a:rPr lang="en-US" sz="2700" dirty="0"/>
              <a:t>this wrong and your skateboard will turn in the wrong direction and will perform </a:t>
            </a:r>
            <a:r>
              <a:rPr lang="en-US" sz="2700" dirty="0" smtClean="0"/>
              <a:t>very </a:t>
            </a:r>
            <a:r>
              <a:rPr lang="en-US" sz="2700" dirty="0"/>
              <a:t>badly!</a:t>
            </a:r>
          </a:p>
        </p:txBody>
      </p:sp>
      <p:pic>
        <p:nvPicPr>
          <p:cNvPr id="4" name="Picture 3"/>
          <p:cNvPicPr>
            <a:picLocks noChangeAspect="1"/>
          </p:cNvPicPr>
          <p:nvPr/>
        </p:nvPicPr>
        <p:blipFill>
          <a:blip r:embed="rId2"/>
          <a:stretch>
            <a:fillRect/>
          </a:stretch>
        </p:blipFill>
        <p:spPr>
          <a:xfrm>
            <a:off x="4452356" y="1960928"/>
            <a:ext cx="4304601" cy="2666338"/>
          </a:xfrm>
          <a:prstGeom prst="rect">
            <a:avLst/>
          </a:prstGeom>
        </p:spPr>
      </p:pic>
    </p:spTree>
    <p:extLst>
      <p:ext uri="{BB962C8B-B14F-4D97-AF65-F5344CB8AC3E}">
        <p14:creationId xmlns:p14="http://schemas.microsoft.com/office/powerpoint/2010/main" val="2612851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3503065" y="1983058"/>
            <a:ext cx="5191970" cy="2726562"/>
          </a:xfrm>
        </p:spPr>
        <p:txBody>
          <a:bodyPr>
            <a:normAutofit fontScale="62500" lnSpcReduction="20000"/>
          </a:bodyPr>
          <a:lstStyle/>
          <a:p>
            <a:pPr marL="457200" indent="-457200">
              <a:buFont typeface="+mj-lt"/>
              <a:buAutoNum type="arabicPeriod" startAt="5"/>
            </a:pPr>
            <a:r>
              <a:rPr lang="en-US" sz="3200" dirty="0"/>
              <a:t>Fit the bearings into the wheels. </a:t>
            </a:r>
            <a:endParaRPr lang="en-US" sz="3200" dirty="0" smtClean="0"/>
          </a:p>
          <a:p>
            <a:pPr marL="857250" lvl="1" indent="-457200"/>
            <a:r>
              <a:rPr lang="en-US" sz="2600" dirty="0" smtClean="0"/>
              <a:t>You </a:t>
            </a:r>
            <a:r>
              <a:rPr lang="en-US" sz="2600" dirty="0"/>
              <a:t>need 2 bearings per wheel, fitting them snuggly </a:t>
            </a:r>
            <a:r>
              <a:rPr lang="en-US" sz="2600" dirty="0" smtClean="0"/>
              <a:t>on </a:t>
            </a:r>
            <a:r>
              <a:rPr lang="en-US" sz="2600" dirty="0"/>
              <a:t>each side. </a:t>
            </a:r>
            <a:endParaRPr lang="en-US" sz="2600" dirty="0" smtClean="0"/>
          </a:p>
          <a:p>
            <a:pPr marL="857250" lvl="1" indent="-457200"/>
            <a:r>
              <a:rPr lang="en-US" sz="2600" dirty="0" smtClean="0"/>
              <a:t>Place </a:t>
            </a:r>
            <a:r>
              <a:rPr lang="en-US" sz="2600" dirty="0"/>
              <a:t>2 bearings on a truck axle that's facing </a:t>
            </a:r>
            <a:r>
              <a:rPr lang="en-US" sz="2600" dirty="0" smtClean="0"/>
              <a:t>upwards; push </a:t>
            </a:r>
            <a:r>
              <a:rPr lang="en-US" sz="2600" dirty="0"/>
              <a:t>the wheel over the axle and the bearings until you feel the bearing slide into place. </a:t>
            </a:r>
            <a:endParaRPr lang="en-US" sz="2600" dirty="0" smtClean="0"/>
          </a:p>
          <a:p>
            <a:pPr marL="857250" lvl="1" indent="-457200"/>
            <a:r>
              <a:rPr lang="en-US" sz="2600" dirty="0" smtClean="0"/>
              <a:t>Flip </a:t>
            </a:r>
            <a:r>
              <a:rPr lang="en-US" sz="2600" dirty="0"/>
              <a:t>the wheel over and push down again onto the next </a:t>
            </a:r>
            <a:r>
              <a:rPr lang="en-US" sz="2600" dirty="0" smtClean="0"/>
              <a:t>bearing – repeat </a:t>
            </a:r>
            <a:r>
              <a:rPr lang="en-US" sz="2600" dirty="0"/>
              <a:t>for all 4 wheels. </a:t>
            </a:r>
            <a:endParaRPr lang="en-US" sz="2600" dirty="0" smtClean="0"/>
          </a:p>
          <a:p>
            <a:pPr marL="857250" lvl="1" indent="-457200"/>
            <a:r>
              <a:rPr lang="en-US" sz="2600" dirty="0" smtClean="0"/>
              <a:t>DO </a:t>
            </a:r>
            <a:r>
              <a:rPr lang="en-US" sz="2600" dirty="0"/>
              <a:t>NOT use a </a:t>
            </a:r>
            <a:r>
              <a:rPr lang="en-US" sz="2600" dirty="0" smtClean="0"/>
              <a:t>hammer. The hammer </a:t>
            </a:r>
            <a:r>
              <a:rPr lang="en-US" sz="2600" dirty="0"/>
              <a:t>will damage your new bearings.</a:t>
            </a:r>
          </a:p>
        </p:txBody>
      </p:sp>
      <p:pic>
        <p:nvPicPr>
          <p:cNvPr id="4" name="Picture 3"/>
          <p:cNvPicPr>
            <a:picLocks noChangeAspect="1"/>
          </p:cNvPicPr>
          <p:nvPr/>
        </p:nvPicPr>
        <p:blipFill rotWithShape="1">
          <a:blip r:embed="rId2"/>
          <a:srcRect r="67814"/>
          <a:stretch/>
        </p:blipFill>
        <p:spPr>
          <a:xfrm>
            <a:off x="1059784" y="324224"/>
            <a:ext cx="1998409" cy="1455277"/>
          </a:xfrm>
          <a:prstGeom prst="rect">
            <a:avLst/>
          </a:prstGeom>
        </p:spPr>
      </p:pic>
      <p:pic>
        <p:nvPicPr>
          <p:cNvPr id="5" name="Picture 4"/>
          <p:cNvPicPr>
            <a:picLocks noChangeAspect="1"/>
          </p:cNvPicPr>
          <p:nvPr/>
        </p:nvPicPr>
        <p:blipFill rotWithShape="1">
          <a:blip r:embed="rId2"/>
          <a:srcRect l="70184"/>
          <a:stretch/>
        </p:blipFill>
        <p:spPr>
          <a:xfrm>
            <a:off x="1059785" y="3182570"/>
            <a:ext cx="1998408" cy="1570985"/>
          </a:xfrm>
          <a:prstGeom prst="rect">
            <a:avLst/>
          </a:prstGeom>
        </p:spPr>
      </p:pic>
      <p:pic>
        <p:nvPicPr>
          <p:cNvPr id="6" name="Picture 5"/>
          <p:cNvPicPr>
            <a:picLocks noChangeAspect="1"/>
          </p:cNvPicPr>
          <p:nvPr/>
        </p:nvPicPr>
        <p:blipFill rotWithShape="1">
          <a:blip r:embed="rId2"/>
          <a:srcRect l="35086" r="31530"/>
          <a:stretch/>
        </p:blipFill>
        <p:spPr>
          <a:xfrm>
            <a:off x="1059784" y="1779501"/>
            <a:ext cx="1998409" cy="1403069"/>
          </a:xfrm>
          <a:prstGeom prst="rect">
            <a:avLst/>
          </a:prstGeom>
        </p:spPr>
      </p:pic>
    </p:spTree>
    <p:extLst>
      <p:ext uri="{BB962C8B-B14F-4D97-AF65-F5344CB8AC3E}">
        <p14:creationId xmlns:p14="http://schemas.microsoft.com/office/powerpoint/2010/main" val="1565768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Skating Merit Badge Requirements</a:t>
            </a:r>
            <a:endParaRPr lang="en-US" dirty="0"/>
          </a:p>
        </p:txBody>
      </p:sp>
      <p:sp>
        <p:nvSpPr>
          <p:cNvPr id="3" name="Content Placeholder 2"/>
          <p:cNvSpPr>
            <a:spLocks noGrp="1"/>
          </p:cNvSpPr>
          <p:nvPr>
            <p:ph idx="1"/>
          </p:nvPr>
        </p:nvSpPr>
        <p:spPr>
          <a:xfrm>
            <a:off x="448966" y="1960930"/>
            <a:ext cx="8246070" cy="3054100"/>
          </a:xfrm>
        </p:spPr>
        <p:txBody>
          <a:bodyPr>
            <a:normAutofit/>
          </a:bodyPr>
          <a:lstStyle/>
          <a:p>
            <a:pPr marL="460375" indent="-460375">
              <a:lnSpc>
                <a:spcPct val="80000"/>
              </a:lnSpc>
              <a:spcBef>
                <a:spcPts val="480"/>
              </a:spcBef>
              <a:buFont typeface="+mj-lt"/>
              <a:buAutoNum type="arabicPeriod" startAt="2"/>
            </a:pPr>
            <a:r>
              <a:rPr lang="en-US" sz="2000" dirty="0" smtClean="0"/>
              <a:t>Complete </a:t>
            </a:r>
            <a:r>
              <a:rPr lang="en-US" sz="2000" dirty="0"/>
              <a:t>ALL of the requirements for ONE of the following options, </a:t>
            </a:r>
          </a:p>
          <a:p>
            <a:pPr lvl="1">
              <a:lnSpc>
                <a:spcPct val="80000"/>
              </a:lnSpc>
              <a:spcBef>
                <a:spcPts val="480"/>
              </a:spcBef>
            </a:pPr>
            <a:r>
              <a:rPr lang="en-US" sz="1800" b="1" dirty="0" smtClean="0"/>
              <a:t>Skateboarding</a:t>
            </a:r>
            <a:endParaRPr lang="en-US" sz="1800" dirty="0"/>
          </a:p>
          <a:p>
            <a:pPr marL="1374775" lvl="1" indent="-454025" eaLnBrk="0" fontAlgn="base" hangingPunct="0">
              <a:lnSpc>
                <a:spcPct val="80000"/>
              </a:lnSpc>
              <a:spcBef>
                <a:spcPts val="480"/>
              </a:spcBef>
              <a:spcAft>
                <a:spcPct val="0"/>
              </a:spcAft>
              <a:buFont typeface="+mj-lt"/>
              <a:buAutoNum type="alphaLcPeriod" startAt="5"/>
            </a:pPr>
            <a:r>
              <a:rPr lang="en-US" altLang="en-US" sz="1500" dirty="0">
                <a:solidFill>
                  <a:schemeClr val="bg1"/>
                </a:solidFill>
              </a:rPr>
              <a:t>Demonstrate a total of three skateboarding tricks from the following types: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Flatland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Flip and shove-it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Grind and slide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Air, grab, bowl and ramp tricks </a:t>
            </a:r>
          </a:p>
          <a:p>
            <a:pPr marL="1831975" lvl="3" indent="-460375" eaLnBrk="0" fontAlgn="base" hangingPunct="0">
              <a:lnSpc>
                <a:spcPct val="80000"/>
              </a:lnSpc>
              <a:spcBef>
                <a:spcPts val="480"/>
              </a:spcBef>
              <a:spcAft>
                <a:spcPct val="0"/>
              </a:spcAft>
              <a:buFont typeface="+mj-lt"/>
              <a:buAutoNum type="arabicPeriod"/>
            </a:pPr>
            <a:r>
              <a:rPr lang="en-US" altLang="en-US" sz="1500" dirty="0" err="1">
                <a:solidFill>
                  <a:schemeClr val="bg1"/>
                </a:solidFill>
              </a:rPr>
              <a:t>Footplant</a:t>
            </a:r>
            <a:r>
              <a:rPr lang="en-US" altLang="en-US" sz="1500" dirty="0">
                <a:solidFill>
                  <a:schemeClr val="bg1"/>
                </a:solidFill>
              </a:rPr>
              <a:t> tricks </a:t>
            </a:r>
          </a:p>
          <a:p>
            <a:pPr marL="1831975" lvl="3" indent="-460375" eaLnBrk="0" fontAlgn="base" hangingPunct="0">
              <a:lnSpc>
                <a:spcPct val="80000"/>
              </a:lnSpc>
              <a:spcBef>
                <a:spcPts val="480"/>
              </a:spcBef>
              <a:spcAft>
                <a:spcPct val="0"/>
              </a:spcAft>
              <a:buFont typeface="+mj-lt"/>
              <a:buAutoNum type="arabicPeriod"/>
            </a:pPr>
            <a:r>
              <a:rPr lang="en-US" altLang="en-US" sz="1500" dirty="0">
                <a:solidFill>
                  <a:schemeClr val="bg1"/>
                </a:solidFill>
              </a:rPr>
              <a:t>Balance tricks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35" y="312968"/>
            <a:ext cx="914400" cy="933450"/>
          </a:xfrm>
          <a:prstGeom prst="rect">
            <a:avLst/>
          </a:prstGeom>
        </p:spPr>
      </p:pic>
    </p:spTree>
    <p:extLst>
      <p:ext uri="{BB962C8B-B14F-4D97-AF65-F5344CB8AC3E}">
        <p14:creationId xmlns:p14="http://schemas.microsoft.com/office/powerpoint/2010/main" val="3645415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48966" y="1960929"/>
            <a:ext cx="3817624" cy="2901395"/>
          </a:xfrm>
        </p:spPr>
        <p:txBody>
          <a:bodyPr>
            <a:normAutofit/>
          </a:bodyPr>
          <a:lstStyle/>
          <a:p>
            <a:pPr marL="457200" indent="-457200">
              <a:lnSpc>
                <a:spcPct val="80000"/>
              </a:lnSpc>
              <a:buFont typeface="+mj-lt"/>
              <a:buAutoNum type="arabicPeriod" startAt="6"/>
            </a:pPr>
            <a:r>
              <a:rPr lang="en-US" sz="2000" dirty="0"/>
              <a:t>Fit the wheels to the truck axles. </a:t>
            </a:r>
            <a:endParaRPr lang="en-US" sz="2000" dirty="0" smtClean="0"/>
          </a:p>
          <a:p>
            <a:pPr lvl="1">
              <a:lnSpc>
                <a:spcPct val="80000"/>
              </a:lnSpc>
            </a:pPr>
            <a:r>
              <a:rPr lang="en-US" sz="1600" dirty="0" smtClean="0"/>
              <a:t>Make </a:t>
            </a:r>
            <a:r>
              <a:rPr lang="en-US" sz="1600" dirty="0"/>
              <a:t>sure you have a small Speed Ring Washer on each side of the wheel as this will keep the bearings spinning freely. </a:t>
            </a:r>
            <a:endParaRPr lang="en-US" sz="1600" dirty="0" smtClean="0"/>
          </a:p>
          <a:p>
            <a:pPr lvl="1">
              <a:lnSpc>
                <a:spcPct val="80000"/>
              </a:lnSpc>
            </a:pPr>
            <a:r>
              <a:rPr lang="en-US" sz="1600" dirty="0" smtClean="0"/>
              <a:t>Tighten </a:t>
            </a:r>
            <a:r>
              <a:rPr lang="en-US" sz="1600" dirty="0"/>
              <a:t>the axle nuts gradually, constantly check the wheel spins freely but not able to move up and down the axle too much.</a:t>
            </a:r>
          </a:p>
        </p:txBody>
      </p:sp>
      <p:pic>
        <p:nvPicPr>
          <p:cNvPr id="4" name="Picture 3"/>
          <p:cNvPicPr>
            <a:picLocks noChangeAspect="1"/>
          </p:cNvPicPr>
          <p:nvPr/>
        </p:nvPicPr>
        <p:blipFill>
          <a:blip r:embed="rId2"/>
          <a:stretch>
            <a:fillRect/>
          </a:stretch>
        </p:blipFill>
        <p:spPr>
          <a:xfrm>
            <a:off x="4572000" y="1960929"/>
            <a:ext cx="3730782" cy="2748691"/>
          </a:xfrm>
          <a:prstGeom prst="rect">
            <a:avLst/>
          </a:prstGeom>
        </p:spPr>
      </p:pic>
    </p:spTree>
    <p:extLst>
      <p:ext uri="{BB962C8B-B14F-4D97-AF65-F5344CB8AC3E}">
        <p14:creationId xmlns:p14="http://schemas.microsoft.com/office/powerpoint/2010/main" val="1791039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Build a Skateboard</a:t>
            </a:r>
            <a:endParaRPr lang="en-US" dirty="0"/>
          </a:p>
        </p:txBody>
      </p:sp>
      <p:sp>
        <p:nvSpPr>
          <p:cNvPr id="3" name="Content Placeholder 2"/>
          <p:cNvSpPr>
            <a:spLocks noGrp="1"/>
          </p:cNvSpPr>
          <p:nvPr>
            <p:ph idx="1"/>
          </p:nvPr>
        </p:nvSpPr>
        <p:spPr>
          <a:xfrm>
            <a:off x="4266590" y="1960930"/>
            <a:ext cx="4275740" cy="2443280"/>
          </a:xfrm>
        </p:spPr>
        <p:txBody>
          <a:bodyPr>
            <a:normAutofit/>
          </a:bodyPr>
          <a:lstStyle/>
          <a:p>
            <a:pPr marL="457200" indent="-457200">
              <a:lnSpc>
                <a:spcPct val="80000"/>
              </a:lnSpc>
              <a:buFont typeface="+mj-lt"/>
              <a:buAutoNum type="arabicPeriod" startAt="7"/>
            </a:pPr>
            <a:r>
              <a:rPr lang="en-US" sz="2000" dirty="0" smtClean="0"/>
              <a:t>Fine-tune </a:t>
            </a:r>
            <a:r>
              <a:rPr lang="en-US" sz="2000" dirty="0"/>
              <a:t>your setup to get it </a:t>
            </a:r>
            <a:r>
              <a:rPr lang="en-US" sz="2000" dirty="0" smtClean="0"/>
              <a:t>adjusted to how you prefer it. </a:t>
            </a:r>
          </a:p>
          <a:p>
            <a:pPr marL="857250" lvl="1" indent="-457200">
              <a:lnSpc>
                <a:spcPct val="80000"/>
              </a:lnSpc>
            </a:pPr>
            <a:r>
              <a:rPr lang="en-US" sz="1600" dirty="0" smtClean="0"/>
              <a:t>You can tighten </a:t>
            </a:r>
            <a:r>
              <a:rPr lang="en-US" sz="1600" dirty="0"/>
              <a:t>the big nut on the trucks called the </a:t>
            </a:r>
            <a:r>
              <a:rPr lang="en-US" sz="1600" dirty="0" smtClean="0"/>
              <a:t>Kingpin making </a:t>
            </a:r>
            <a:r>
              <a:rPr lang="en-US" sz="1600" dirty="0"/>
              <a:t>the skateboard turn less but much more </a:t>
            </a:r>
            <a:r>
              <a:rPr lang="en-US" sz="1600" dirty="0" smtClean="0"/>
              <a:t>stable.</a:t>
            </a:r>
          </a:p>
          <a:p>
            <a:pPr marL="857250" lvl="1" indent="-457200">
              <a:lnSpc>
                <a:spcPct val="80000"/>
              </a:lnSpc>
            </a:pPr>
            <a:r>
              <a:rPr lang="en-US" sz="1600" dirty="0" smtClean="0"/>
              <a:t>This </a:t>
            </a:r>
            <a:r>
              <a:rPr lang="en-US" sz="1600" dirty="0"/>
              <a:t>is generally recommended for beginners.</a:t>
            </a:r>
          </a:p>
        </p:txBody>
      </p:sp>
      <p:pic>
        <p:nvPicPr>
          <p:cNvPr id="5" name="Picture 4"/>
          <p:cNvPicPr>
            <a:picLocks noChangeAspect="1"/>
          </p:cNvPicPr>
          <p:nvPr/>
        </p:nvPicPr>
        <p:blipFill>
          <a:blip r:embed="rId2"/>
          <a:stretch>
            <a:fillRect/>
          </a:stretch>
        </p:blipFill>
        <p:spPr>
          <a:xfrm>
            <a:off x="510776" y="1955731"/>
            <a:ext cx="3549158" cy="2453678"/>
          </a:xfrm>
          <a:prstGeom prst="rect">
            <a:avLst/>
          </a:prstGeom>
        </p:spPr>
      </p:pic>
    </p:spTree>
    <p:extLst>
      <p:ext uri="{BB962C8B-B14F-4D97-AF65-F5344CB8AC3E}">
        <p14:creationId xmlns:p14="http://schemas.microsoft.com/office/powerpoint/2010/main" val="1314346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345" y="0"/>
            <a:ext cx="2748689" cy="1502815"/>
          </a:xfrm>
        </p:spPr>
        <p:txBody>
          <a:bodyPr>
            <a:normAutofit/>
          </a:bodyPr>
          <a:lstStyle/>
          <a:p>
            <a:r>
              <a:rPr lang="en-US" dirty="0" smtClean="0"/>
              <a:t>How to Build a Skateboard</a:t>
            </a:r>
            <a:endParaRPr lang="en-US" dirty="0"/>
          </a:p>
        </p:txBody>
      </p:sp>
      <p:pic>
        <p:nvPicPr>
          <p:cNvPr id="4" name="pTHpe-3ZHCg"/>
          <p:cNvPicPr>
            <a:picLocks noGrp="1" noRot="1" noChangeAspect="1"/>
          </p:cNvPicPr>
          <p:nvPr>
            <p:ph idx="1"/>
            <a:videoFile r:link="rId1"/>
          </p:nvPr>
        </p:nvPicPr>
        <p:blipFill>
          <a:blip r:embed="rId3"/>
          <a:stretch>
            <a:fillRect/>
          </a:stretch>
        </p:blipFill>
        <p:spPr>
          <a:xfrm>
            <a:off x="2026915" y="1502815"/>
            <a:ext cx="5386427" cy="3029865"/>
          </a:xfrm>
          <a:prstGeom prst="rect">
            <a:avLst/>
          </a:prstGeom>
        </p:spPr>
      </p:pic>
      <p:sp>
        <p:nvSpPr>
          <p:cNvPr id="5" name="Rectangle 4"/>
          <p:cNvSpPr/>
          <p:nvPr/>
        </p:nvSpPr>
        <p:spPr>
          <a:xfrm>
            <a:off x="2124145" y="4568987"/>
            <a:ext cx="5191969" cy="369332"/>
          </a:xfrm>
          <a:prstGeom prst="rect">
            <a:avLst/>
          </a:prstGeom>
        </p:spPr>
        <p:txBody>
          <a:bodyPr wrap="square">
            <a:spAutoFit/>
          </a:bodyPr>
          <a:lstStyle/>
          <a:p>
            <a:pPr algn="ctr"/>
            <a:r>
              <a:rPr lang="en-US" dirty="0">
                <a:solidFill>
                  <a:schemeClr val="bg1"/>
                </a:solidFill>
              </a:rPr>
              <a:t>Click on the </a:t>
            </a:r>
            <a:r>
              <a:rPr lang="en-US" dirty="0" smtClean="0">
                <a:solidFill>
                  <a:schemeClr val="bg1"/>
                </a:solidFill>
              </a:rPr>
              <a:t>video to help you build your skateboard.</a:t>
            </a:r>
            <a:endParaRPr lang="en-US" dirty="0">
              <a:solidFill>
                <a:schemeClr val="bg1"/>
              </a:solidFill>
            </a:endParaRPr>
          </a:p>
        </p:txBody>
      </p:sp>
    </p:spTree>
    <p:extLst>
      <p:ext uri="{BB962C8B-B14F-4D97-AF65-F5344CB8AC3E}">
        <p14:creationId xmlns:p14="http://schemas.microsoft.com/office/powerpoint/2010/main" val="3817973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123034" cy="3206805"/>
          </a:xfrm>
        </p:spPr>
        <p:txBody>
          <a:bodyPr>
            <a:normAutofit fontScale="85000" lnSpcReduction="20000"/>
          </a:bodyPr>
          <a:lstStyle/>
          <a:p>
            <a:pPr marL="0" indent="0">
              <a:spcBef>
                <a:spcPts val="480"/>
              </a:spcBef>
              <a:buNone/>
            </a:pPr>
            <a:r>
              <a:rPr lang="en-US" sz="2000" b="1" dirty="0" smtClean="0"/>
              <a:t>Keep </a:t>
            </a:r>
            <a:r>
              <a:rPr lang="en-US" sz="2000" b="1" dirty="0"/>
              <a:t>your skateboard dry</a:t>
            </a:r>
            <a:r>
              <a:rPr lang="en-US" sz="2000" b="1" dirty="0" smtClean="0"/>
              <a:t>.</a:t>
            </a:r>
          </a:p>
          <a:p>
            <a:pPr>
              <a:spcBef>
                <a:spcPts val="480"/>
              </a:spcBef>
            </a:pPr>
            <a:r>
              <a:rPr lang="en-US" sz="2000" dirty="0"/>
              <a:t>Moisture is bad for the bearings, trucks, bolts, and deck. </a:t>
            </a:r>
            <a:endParaRPr lang="en-US" sz="2000" dirty="0" smtClean="0"/>
          </a:p>
          <a:p>
            <a:pPr>
              <a:spcBef>
                <a:spcPts val="480"/>
              </a:spcBef>
            </a:pPr>
            <a:r>
              <a:rPr lang="en-US" sz="2000" dirty="0" smtClean="0"/>
              <a:t>Avoid </a:t>
            </a:r>
            <a:r>
              <a:rPr lang="en-US" sz="2000" dirty="0"/>
              <a:t>skateboarding when it’s raining or when the ground is wet. </a:t>
            </a:r>
            <a:endParaRPr lang="en-US" sz="2000" dirty="0" smtClean="0"/>
          </a:p>
          <a:p>
            <a:pPr>
              <a:spcBef>
                <a:spcPts val="480"/>
              </a:spcBef>
            </a:pPr>
            <a:r>
              <a:rPr lang="en-US" sz="2000" dirty="0" smtClean="0"/>
              <a:t>Always </a:t>
            </a:r>
            <a:r>
              <a:rPr lang="en-US" sz="2000" dirty="0"/>
              <a:t>store your skateboard in a dry place and try to keep it covered if you’re carrying it outside when it’s </a:t>
            </a:r>
            <a:r>
              <a:rPr lang="en-US" sz="2000" dirty="0" smtClean="0"/>
              <a:t>raining.</a:t>
            </a:r>
          </a:p>
          <a:p>
            <a:pPr>
              <a:spcBef>
                <a:spcPts val="480"/>
              </a:spcBef>
            </a:pPr>
            <a:r>
              <a:rPr lang="en-US" sz="2000" dirty="0" smtClean="0"/>
              <a:t>If </a:t>
            </a:r>
            <a:r>
              <a:rPr lang="en-US" sz="2000" dirty="0"/>
              <a:t>your board’s deck gets too wet, it can get waterlogged and permanently lose its natural “pop.”</a:t>
            </a:r>
          </a:p>
          <a:p>
            <a:pPr>
              <a:spcBef>
                <a:spcPts val="480"/>
              </a:spcBef>
            </a:pPr>
            <a:r>
              <a:rPr lang="en-US" sz="2000" dirty="0"/>
              <a:t>Water can cause your board’s bolts, bearings, and screws to rust.</a:t>
            </a:r>
          </a:p>
          <a:p>
            <a:pPr>
              <a:spcBef>
                <a:spcPts val="480"/>
              </a:spcBef>
            </a:pP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8" name="Picture 7"/>
          <p:cNvPicPr>
            <a:picLocks noChangeAspect="1"/>
          </p:cNvPicPr>
          <p:nvPr/>
        </p:nvPicPr>
        <p:blipFill>
          <a:blip r:embed="rId2"/>
          <a:stretch>
            <a:fillRect/>
          </a:stretch>
        </p:blipFill>
        <p:spPr>
          <a:xfrm>
            <a:off x="4813326" y="1565815"/>
            <a:ext cx="3957333" cy="2968000"/>
          </a:xfrm>
          <a:prstGeom prst="rect">
            <a:avLst/>
          </a:prstGeom>
        </p:spPr>
      </p:pic>
    </p:spTree>
    <p:extLst>
      <p:ext uri="{BB962C8B-B14F-4D97-AF65-F5344CB8AC3E}">
        <p14:creationId xmlns:p14="http://schemas.microsoft.com/office/powerpoint/2010/main" val="3321671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724706" y="1499271"/>
            <a:ext cx="4123034" cy="3512215"/>
          </a:xfrm>
        </p:spPr>
        <p:txBody>
          <a:bodyPr>
            <a:normAutofit fontScale="85000" lnSpcReduction="20000"/>
          </a:bodyPr>
          <a:lstStyle/>
          <a:p>
            <a:pPr marL="0" indent="0">
              <a:spcBef>
                <a:spcPts val="480"/>
              </a:spcBef>
              <a:buNone/>
            </a:pPr>
            <a:r>
              <a:rPr lang="en-US" sz="2000" b="1" dirty="0"/>
              <a:t>Tighten the hardware after every few uses.</a:t>
            </a:r>
          </a:p>
          <a:p>
            <a:pPr>
              <a:spcBef>
                <a:spcPts val="480"/>
              </a:spcBef>
            </a:pPr>
            <a:r>
              <a:rPr lang="en-US" sz="1800" dirty="0"/>
              <a:t>Screws, nuts, and bolts can come loose and make it dangerous to skate. </a:t>
            </a:r>
            <a:endParaRPr lang="en-US" sz="1800" dirty="0" smtClean="0"/>
          </a:p>
          <a:p>
            <a:pPr>
              <a:spcBef>
                <a:spcPts val="480"/>
              </a:spcBef>
            </a:pPr>
            <a:r>
              <a:rPr lang="en-US" sz="1800" dirty="0" smtClean="0"/>
              <a:t>After </a:t>
            </a:r>
            <a:r>
              <a:rPr lang="en-US" sz="1800" dirty="0"/>
              <a:t>every few skate sessions, use a screwdriver and a wrench to make sure the screw-top nuts and bolts that hold your board’s trucks in place are all the way tight. </a:t>
            </a:r>
            <a:endParaRPr lang="en-US" sz="1800" dirty="0" smtClean="0"/>
          </a:p>
          <a:p>
            <a:pPr>
              <a:spcBef>
                <a:spcPts val="480"/>
              </a:spcBef>
            </a:pPr>
            <a:r>
              <a:rPr lang="en-US" sz="1800" dirty="0" smtClean="0"/>
              <a:t>Check </a:t>
            </a:r>
            <a:r>
              <a:rPr lang="en-US" sz="1800" dirty="0"/>
              <a:t>all the nuts holding your wheels onto the axles as </a:t>
            </a:r>
            <a:r>
              <a:rPr lang="en-US" sz="1800" dirty="0" smtClean="0"/>
              <a:t>well.</a:t>
            </a:r>
          </a:p>
          <a:p>
            <a:pPr>
              <a:spcBef>
                <a:spcPts val="480"/>
              </a:spcBef>
            </a:pPr>
            <a:r>
              <a:rPr lang="en-US" sz="1800" dirty="0" smtClean="0"/>
              <a:t>If </a:t>
            </a:r>
            <a:r>
              <a:rPr lang="en-US" sz="1800" dirty="0"/>
              <a:t>the wheels are loose on your axles, for example, one of them could fly off while you’re skating and cause an unexpected wipeout!</a:t>
            </a:r>
          </a:p>
          <a:p>
            <a:pPr>
              <a:spcBef>
                <a:spcPts val="480"/>
              </a:spcBef>
            </a:pPr>
            <a:r>
              <a:rPr lang="en-US" sz="1800" dirty="0"/>
              <a:t>When you're tightening your trucks, turn your wrench in small increments—maybe a quarter of a turn on each side.</a:t>
            </a:r>
          </a:p>
          <a:p>
            <a:pPr>
              <a:spcBef>
                <a:spcPts val="480"/>
              </a:spcBef>
            </a:pP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448965" y="1552559"/>
            <a:ext cx="4076858" cy="3057644"/>
          </a:xfrm>
          <a:prstGeom prst="rect">
            <a:avLst/>
          </a:prstGeom>
        </p:spPr>
      </p:pic>
    </p:spTree>
    <p:extLst>
      <p:ext uri="{BB962C8B-B14F-4D97-AF65-F5344CB8AC3E}">
        <p14:creationId xmlns:p14="http://schemas.microsoft.com/office/powerpoint/2010/main" val="2654213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123034" cy="3512215"/>
          </a:xfrm>
        </p:spPr>
        <p:txBody>
          <a:bodyPr>
            <a:normAutofit fontScale="85000" lnSpcReduction="20000"/>
          </a:bodyPr>
          <a:lstStyle/>
          <a:p>
            <a:pPr marL="0" indent="0">
              <a:spcBef>
                <a:spcPts val="480"/>
              </a:spcBef>
              <a:buNone/>
            </a:pPr>
            <a:r>
              <a:rPr lang="en-US" sz="2000" b="1" dirty="0"/>
              <a:t>Replace bushings when they break down.</a:t>
            </a:r>
          </a:p>
          <a:p>
            <a:pPr>
              <a:spcBef>
                <a:spcPts val="480"/>
              </a:spcBef>
            </a:pPr>
            <a:r>
              <a:rPr lang="en-US" sz="1800" dirty="0"/>
              <a:t>The bushings in your board’s trucks can wear out over time. </a:t>
            </a:r>
            <a:endParaRPr lang="en-US" sz="1800" dirty="0" smtClean="0"/>
          </a:p>
          <a:p>
            <a:pPr>
              <a:spcBef>
                <a:spcPts val="480"/>
              </a:spcBef>
            </a:pPr>
            <a:r>
              <a:rPr lang="en-US" sz="1800" dirty="0" smtClean="0"/>
              <a:t>All </a:t>
            </a:r>
            <a:r>
              <a:rPr lang="en-US" sz="1800" dirty="0"/>
              <a:t>that leaning on your deck and turning is hard on them! </a:t>
            </a:r>
            <a:endParaRPr lang="en-US" sz="1800" dirty="0" smtClean="0"/>
          </a:p>
          <a:p>
            <a:pPr>
              <a:spcBef>
                <a:spcPts val="480"/>
              </a:spcBef>
            </a:pPr>
            <a:r>
              <a:rPr lang="en-US" sz="1800" dirty="0" smtClean="0"/>
              <a:t>Inspect </a:t>
            </a:r>
            <a:r>
              <a:rPr lang="en-US" sz="1800" dirty="0"/>
              <a:t>the bushings regularly for signs of wear like cracks, crumbling, or squishing. </a:t>
            </a:r>
            <a:endParaRPr lang="en-US" sz="1800" dirty="0" smtClean="0"/>
          </a:p>
          <a:p>
            <a:pPr>
              <a:spcBef>
                <a:spcPts val="480"/>
              </a:spcBef>
            </a:pPr>
            <a:r>
              <a:rPr lang="en-US" sz="1800" dirty="0" smtClean="0"/>
              <a:t>If </a:t>
            </a:r>
            <a:r>
              <a:rPr lang="en-US" sz="1800" dirty="0"/>
              <a:t>you see any bad ones, unscrew the nuts and bolts that hold them onto your trucks and swap them out for new </a:t>
            </a:r>
            <a:r>
              <a:rPr lang="en-US" sz="1800" dirty="0" smtClean="0"/>
              <a:t>ones.</a:t>
            </a:r>
          </a:p>
          <a:p>
            <a:pPr>
              <a:spcBef>
                <a:spcPts val="480"/>
              </a:spcBef>
            </a:pPr>
            <a:r>
              <a:rPr lang="en-US" sz="1800" dirty="0" smtClean="0"/>
              <a:t>There </a:t>
            </a:r>
            <a:r>
              <a:rPr lang="en-US" sz="1800" dirty="0"/>
              <a:t>are two bushings on each truck, a top bushing and a bottom bushing. </a:t>
            </a:r>
            <a:endParaRPr lang="en-US" sz="1800" dirty="0" smtClean="0"/>
          </a:p>
          <a:p>
            <a:pPr>
              <a:spcBef>
                <a:spcPts val="480"/>
              </a:spcBef>
            </a:pPr>
            <a:r>
              <a:rPr lang="en-US" sz="1800" dirty="0" smtClean="0"/>
              <a:t>You </a:t>
            </a:r>
            <a:r>
              <a:rPr lang="en-US" sz="1800" dirty="0"/>
              <a:t>have to remove the truck from the kingpin, or the central bolt that connects the truck to the baseplate, to access the bottom bushing.</a:t>
            </a:r>
          </a:p>
          <a:p>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4664656" y="1502815"/>
            <a:ext cx="4039820" cy="3029865"/>
          </a:xfrm>
          <a:prstGeom prst="rect">
            <a:avLst/>
          </a:prstGeom>
        </p:spPr>
      </p:pic>
    </p:spTree>
    <p:extLst>
      <p:ext uri="{BB962C8B-B14F-4D97-AF65-F5344CB8AC3E}">
        <p14:creationId xmlns:p14="http://schemas.microsoft.com/office/powerpoint/2010/main" val="3451334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724706" y="1527465"/>
            <a:ext cx="4123034" cy="3512215"/>
          </a:xfrm>
        </p:spPr>
        <p:txBody>
          <a:bodyPr>
            <a:normAutofit fontScale="85000" lnSpcReduction="20000"/>
          </a:bodyPr>
          <a:lstStyle/>
          <a:p>
            <a:pPr marL="0" indent="0">
              <a:spcBef>
                <a:spcPts val="480"/>
              </a:spcBef>
              <a:buNone/>
            </a:pPr>
            <a:r>
              <a:rPr lang="en-US" sz="2000" b="1" dirty="0"/>
              <a:t>Clean the bearings every 3 months.</a:t>
            </a:r>
          </a:p>
          <a:p>
            <a:pPr>
              <a:spcBef>
                <a:spcPts val="480"/>
              </a:spcBef>
            </a:pPr>
            <a:r>
              <a:rPr lang="en-US" sz="1800" dirty="0"/>
              <a:t>Dirty bearings prevent the wheels from spinning smoothly. </a:t>
            </a:r>
            <a:endParaRPr lang="en-US" sz="1800" dirty="0" smtClean="0"/>
          </a:p>
          <a:p>
            <a:pPr>
              <a:spcBef>
                <a:spcPts val="480"/>
              </a:spcBef>
            </a:pPr>
            <a:r>
              <a:rPr lang="en-US" sz="1800" dirty="0" smtClean="0"/>
              <a:t>Use </a:t>
            </a:r>
            <a:r>
              <a:rPr lang="en-US" sz="1800" dirty="0"/>
              <a:t>a skate tool to unscrew the bolts that hold your board’s wheels in place and take all the wheels off the axles. </a:t>
            </a:r>
            <a:endParaRPr lang="en-US" sz="1800" dirty="0" smtClean="0"/>
          </a:p>
          <a:p>
            <a:pPr>
              <a:spcBef>
                <a:spcPts val="480"/>
              </a:spcBef>
            </a:pPr>
            <a:r>
              <a:rPr lang="en-US" sz="1800" dirty="0" smtClean="0"/>
              <a:t>Then</a:t>
            </a:r>
            <a:r>
              <a:rPr lang="en-US" sz="1800" dirty="0"/>
              <a:t>, remove the bearings from the </a:t>
            </a:r>
            <a:r>
              <a:rPr lang="en-US" sz="1800" dirty="0" smtClean="0"/>
              <a:t>wheels.</a:t>
            </a:r>
          </a:p>
          <a:p>
            <a:pPr>
              <a:spcBef>
                <a:spcPts val="480"/>
              </a:spcBef>
            </a:pPr>
            <a:r>
              <a:rPr lang="en-US" sz="1800" dirty="0" smtClean="0"/>
              <a:t>Submerge </a:t>
            </a:r>
            <a:r>
              <a:rPr lang="en-US" sz="1800" dirty="0"/>
              <a:t>the bearings in denatured alcohol in a small lidded container and shake the container for 30 seconds. </a:t>
            </a:r>
            <a:endParaRPr lang="en-US" sz="1800" dirty="0" smtClean="0"/>
          </a:p>
          <a:p>
            <a:pPr>
              <a:spcBef>
                <a:spcPts val="480"/>
              </a:spcBef>
            </a:pPr>
            <a:r>
              <a:rPr lang="en-US" sz="1800" dirty="0" smtClean="0"/>
              <a:t>Take </a:t>
            </a:r>
            <a:r>
              <a:rPr lang="en-US" sz="1800" dirty="0"/>
              <a:t>the bearings out and let them air dry for 15 </a:t>
            </a:r>
            <a:r>
              <a:rPr lang="en-US" sz="1800" dirty="0" smtClean="0"/>
              <a:t>minutes.</a:t>
            </a:r>
          </a:p>
          <a:p>
            <a:pPr>
              <a:spcBef>
                <a:spcPts val="480"/>
              </a:spcBef>
            </a:pPr>
            <a:r>
              <a:rPr lang="en-US" sz="1800" dirty="0" smtClean="0"/>
              <a:t>Remember </a:t>
            </a:r>
            <a:r>
              <a:rPr lang="en-US" sz="1800" dirty="0"/>
              <a:t>which wheel came from which axle when you take them off.</a:t>
            </a:r>
          </a:p>
          <a:p>
            <a:pPr>
              <a:spcBef>
                <a:spcPts val="480"/>
              </a:spcBef>
            </a:pPr>
            <a:r>
              <a:rPr lang="en-US" sz="1800" dirty="0"/>
              <a:t>Denatured alcohol is more commonly known as methylated spirits in some countries</a:t>
            </a:r>
            <a:r>
              <a:rPr lang="en-US" sz="1800" dirty="0" smtClean="0"/>
              <a:t>.</a:t>
            </a: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211316" y="1576778"/>
            <a:ext cx="4177121" cy="3132841"/>
          </a:xfrm>
          <a:prstGeom prst="rect">
            <a:avLst/>
          </a:prstGeom>
        </p:spPr>
      </p:pic>
    </p:spTree>
    <p:extLst>
      <p:ext uri="{BB962C8B-B14F-4D97-AF65-F5344CB8AC3E}">
        <p14:creationId xmlns:p14="http://schemas.microsoft.com/office/powerpoint/2010/main" val="4026018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274284" cy="3512215"/>
          </a:xfrm>
        </p:spPr>
        <p:txBody>
          <a:bodyPr>
            <a:normAutofit fontScale="77500" lnSpcReduction="20000"/>
          </a:bodyPr>
          <a:lstStyle/>
          <a:p>
            <a:pPr marL="0" indent="0">
              <a:spcBef>
                <a:spcPts val="480"/>
              </a:spcBef>
              <a:buNone/>
            </a:pPr>
            <a:r>
              <a:rPr lang="en-US" sz="2200" b="1" dirty="0"/>
              <a:t>Lubricate the bearings every 3 months</a:t>
            </a:r>
            <a:r>
              <a:rPr lang="en-US" sz="2200" b="1" dirty="0" smtClean="0"/>
              <a:t>.</a:t>
            </a:r>
          </a:p>
          <a:p>
            <a:pPr>
              <a:spcBef>
                <a:spcPts val="480"/>
              </a:spcBef>
            </a:pPr>
            <a:r>
              <a:rPr lang="en-US" sz="1800" dirty="0"/>
              <a:t>This is the final step to keeping them spinning perfectly. </a:t>
            </a:r>
            <a:endParaRPr lang="en-US" sz="1800" dirty="0" smtClean="0"/>
          </a:p>
          <a:p>
            <a:pPr>
              <a:spcBef>
                <a:spcPts val="480"/>
              </a:spcBef>
            </a:pPr>
            <a:r>
              <a:rPr lang="en-US" sz="1800" dirty="0" smtClean="0"/>
              <a:t>After </a:t>
            </a:r>
            <a:r>
              <a:rPr lang="en-US" sz="1800" dirty="0"/>
              <a:t>you clean the bearings and they are dry, squeeze 2 drops of bearing lube into each bearing. </a:t>
            </a:r>
            <a:endParaRPr lang="en-US" sz="1800" dirty="0" smtClean="0"/>
          </a:p>
          <a:p>
            <a:pPr>
              <a:spcBef>
                <a:spcPts val="480"/>
              </a:spcBef>
            </a:pPr>
            <a:r>
              <a:rPr lang="en-US" sz="1800" dirty="0" smtClean="0"/>
              <a:t>Hold </a:t>
            </a:r>
            <a:r>
              <a:rPr lang="en-US" sz="1800" dirty="0"/>
              <a:t>each bearing between your fingers and give the outer ring a spin to evenly distribute the lube. </a:t>
            </a:r>
            <a:endParaRPr lang="en-US" sz="1800" dirty="0" smtClean="0"/>
          </a:p>
          <a:p>
            <a:pPr>
              <a:spcBef>
                <a:spcPts val="480"/>
              </a:spcBef>
            </a:pPr>
            <a:r>
              <a:rPr lang="en-US" sz="1800" dirty="0" smtClean="0"/>
              <a:t>Reassemble </a:t>
            </a:r>
            <a:r>
              <a:rPr lang="en-US" sz="1800" dirty="0"/>
              <a:t>the wheels, put them back on your board, and you’re ready to </a:t>
            </a:r>
            <a:r>
              <a:rPr lang="en-US" sz="1800" dirty="0" smtClean="0"/>
              <a:t>ride!</a:t>
            </a:r>
          </a:p>
          <a:p>
            <a:pPr>
              <a:spcBef>
                <a:spcPts val="480"/>
              </a:spcBef>
            </a:pPr>
            <a:r>
              <a:rPr lang="en-US" sz="1800" dirty="0" smtClean="0"/>
              <a:t>Some </a:t>
            </a:r>
            <a:r>
              <a:rPr lang="en-US" sz="1800" dirty="0"/>
              <a:t>bearings have a bearing seal or shield on one side. </a:t>
            </a:r>
            <a:endParaRPr lang="en-US" sz="1800" dirty="0" smtClean="0"/>
          </a:p>
          <a:p>
            <a:pPr>
              <a:spcBef>
                <a:spcPts val="480"/>
              </a:spcBef>
            </a:pPr>
            <a:r>
              <a:rPr lang="en-US" sz="1800" dirty="0" smtClean="0"/>
              <a:t>Make </a:t>
            </a:r>
            <a:r>
              <a:rPr lang="en-US" sz="1800" dirty="0"/>
              <a:t>sure you squeeze the lubricant into the side of the bearing where you can see the little ball bearings inside the rings.</a:t>
            </a:r>
          </a:p>
          <a:p>
            <a:pPr>
              <a:spcBef>
                <a:spcPts val="480"/>
              </a:spcBef>
            </a:pPr>
            <a:r>
              <a:rPr lang="en-US" sz="1800" dirty="0"/>
              <a:t>Use a Teflon-based lubricant designed for skateboard bearings or bike chains—a silicone-based product like WD40 will get sticky as it dries</a:t>
            </a:r>
            <a:r>
              <a:rPr lang="en-US" sz="1800" dirty="0" smtClean="0"/>
              <a:t>.</a:t>
            </a: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4795019" y="1502815"/>
            <a:ext cx="4052721" cy="3039541"/>
          </a:xfrm>
          <a:prstGeom prst="rect">
            <a:avLst/>
          </a:prstGeom>
        </p:spPr>
      </p:pic>
    </p:spTree>
    <p:extLst>
      <p:ext uri="{BB962C8B-B14F-4D97-AF65-F5344CB8AC3E}">
        <p14:creationId xmlns:p14="http://schemas.microsoft.com/office/powerpoint/2010/main" val="118103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724706" y="1513714"/>
            <a:ext cx="4123034" cy="3206805"/>
          </a:xfrm>
        </p:spPr>
        <p:txBody>
          <a:bodyPr>
            <a:normAutofit fontScale="85000" lnSpcReduction="20000"/>
          </a:bodyPr>
          <a:lstStyle/>
          <a:p>
            <a:pPr marL="0" indent="0">
              <a:spcBef>
                <a:spcPts val="480"/>
              </a:spcBef>
              <a:buNone/>
            </a:pPr>
            <a:r>
              <a:rPr lang="en-US" sz="2000" b="1" dirty="0"/>
              <a:t>Rotate the wheels every 3 months or sooner.</a:t>
            </a:r>
          </a:p>
          <a:p>
            <a:pPr>
              <a:spcBef>
                <a:spcPts val="480"/>
              </a:spcBef>
            </a:pPr>
            <a:r>
              <a:rPr lang="en-US" sz="1800" dirty="0"/>
              <a:t>This evens out the wear on your board’s wheels. </a:t>
            </a:r>
            <a:endParaRPr lang="en-US" sz="1800" dirty="0" smtClean="0"/>
          </a:p>
          <a:p>
            <a:pPr>
              <a:spcBef>
                <a:spcPts val="480"/>
              </a:spcBef>
            </a:pPr>
            <a:r>
              <a:rPr lang="en-US" sz="1800" dirty="0" smtClean="0"/>
              <a:t>The </a:t>
            </a:r>
            <a:r>
              <a:rPr lang="en-US" sz="1800" dirty="0"/>
              <a:t>best time to do this is after you clean your bearings. </a:t>
            </a:r>
            <a:endParaRPr lang="en-US" sz="1800" dirty="0" smtClean="0"/>
          </a:p>
          <a:p>
            <a:pPr>
              <a:spcBef>
                <a:spcPts val="480"/>
              </a:spcBef>
            </a:pPr>
            <a:r>
              <a:rPr lang="en-US" sz="1800" dirty="0" smtClean="0"/>
              <a:t>Put </a:t>
            </a:r>
            <a:r>
              <a:rPr lang="en-US" sz="1800" dirty="0"/>
              <a:t>each wheel back onto the axle diagonal from the axle you took it off </a:t>
            </a:r>
            <a:r>
              <a:rPr lang="en-US" sz="1800" dirty="0" smtClean="0"/>
              <a:t>of.</a:t>
            </a:r>
          </a:p>
          <a:p>
            <a:pPr>
              <a:spcBef>
                <a:spcPts val="480"/>
              </a:spcBef>
            </a:pPr>
            <a:r>
              <a:rPr lang="en-US" sz="1800" dirty="0" smtClean="0"/>
              <a:t>For </a:t>
            </a:r>
            <a:r>
              <a:rPr lang="en-US" sz="1800" dirty="0"/>
              <a:t>example, put the wheel you took off the front right axle on the back left axle.</a:t>
            </a:r>
          </a:p>
          <a:p>
            <a:pPr>
              <a:spcBef>
                <a:spcPts val="480"/>
              </a:spcBef>
            </a:pPr>
            <a:r>
              <a:rPr lang="en-US" sz="1800" dirty="0"/>
              <a:t>If you ride every day or very often, you might want to rotate your wheels as often as every 2 weeks or so to keep them wearing out more evenly.</a:t>
            </a:r>
          </a:p>
          <a:p>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283278" y="1546705"/>
            <a:ext cx="4243427" cy="3182570"/>
          </a:xfrm>
          <a:prstGeom prst="rect">
            <a:avLst/>
          </a:prstGeom>
        </p:spPr>
      </p:pic>
    </p:spTree>
    <p:extLst>
      <p:ext uri="{BB962C8B-B14F-4D97-AF65-F5344CB8AC3E}">
        <p14:creationId xmlns:p14="http://schemas.microsoft.com/office/powerpoint/2010/main" val="2408504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60" y="1502815"/>
            <a:ext cx="4123034" cy="3206805"/>
          </a:xfrm>
        </p:spPr>
        <p:txBody>
          <a:bodyPr>
            <a:normAutofit fontScale="85000" lnSpcReduction="20000"/>
          </a:bodyPr>
          <a:lstStyle/>
          <a:p>
            <a:pPr marL="0" indent="0">
              <a:spcBef>
                <a:spcPts val="480"/>
              </a:spcBef>
              <a:buNone/>
            </a:pPr>
            <a:r>
              <a:rPr lang="en-US" sz="2000" b="1" dirty="0"/>
              <a:t>Change the wheels if they start to deteriorate.</a:t>
            </a:r>
          </a:p>
          <a:p>
            <a:pPr>
              <a:spcBef>
                <a:spcPts val="480"/>
              </a:spcBef>
            </a:pPr>
            <a:r>
              <a:rPr lang="en-US" sz="1800" dirty="0"/>
              <a:t>A fresh set of wheels keeps your board performing as you want it to. </a:t>
            </a:r>
            <a:endParaRPr lang="en-US" sz="1800" dirty="0" smtClean="0"/>
          </a:p>
          <a:p>
            <a:pPr>
              <a:spcBef>
                <a:spcPts val="480"/>
              </a:spcBef>
            </a:pPr>
            <a:r>
              <a:rPr lang="en-US" sz="1800" dirty="0" smtClean="0"/>
              <a:t>Watch </a:t>
            </a:r>
            <a:r>
              <a:rPr lang="en-US" sz="1800" dirty="0"/>
              <a:t>out for signs that your wheels are shot, such as if they are uneven in size or have flat spots on them. </a:t>
            </a:r>
            <a:endParaRPr lang="en-US" sz="1800" dirty="0" smtClean="0"/>
          </a:p>
          <a:p>
            <a:pPr>
              <a:spcBef>
                <a:spcPts val="480"/>
              </a:spcBef>
            </a:pPr>
            <a:r>
              <a:rPr lang="en-US" sz="1800" dirty="0" smtClean="0"/>
              <a:t>Remove </a:t>
            </a:r>
            <a:r>
              <a:rPr lang="en-US" sz="1800" dirty="0"/>
              <a:t>the old wheels with a skate tool and put a brand new set </a:t>
            </a:r>
            <a:r>
              <a:rPr lang="en-US" sz="1800" dirty="0" smtClean="0"/>
              <a:t>on.</a:t>
            </a:r>
          </a:p>
          <a:p>
            <a:pPr>
              <a:spcBef>
                <a:spcPts val="480"/>
              </a:spcBef>
            </a:pPr>
            <a:r>
              <a:rPr lang="en-US" sz="1800" dirty="0" smtClean="0"/>
              <a:t>Besides </a:t>
            </a:r>
            <a:r>
              <a:rPr lang="en-US" sz="1800" dirty="0"/>
              <a:t>rotating your wheels regularly, there are other things you can do to make them last longer. </a:t>
            </a:r>
            <a:endParaRPr lang="en-US" sz="1800" dirty="0" smtClean="0"/>
          </a:p>
          <a:p>
            <a:pPr>
              <a:spcBef>
                <a:spcPts val="480"/>
              </a:spcBef>
            </a:pPr>
            <a:r>
              <a:rPr lang="en-US" sz="1800" dirty="0" smtClean="0"/>
              <a:t>For </a:t>
            </a:r>
            <a:r>
              <a:rPr lang="en-US" sz="1800" dirty="0"/>
              <a:t>example, try to skate on smooth surfaces and avoid doing too many power slides.</a:t>
            </a:r>
          </a:p>
          <a:p>
            <a:pPr>
              <a:spcBef>
                <a:spcPts val="480"/>
              </a:spcBef>
            </a:pP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4610726" y="1502814"/>
            <a:ext cx="4275740" cy="3206805"/>
          </a:xfrm>
          <a:prstGeom prst="rect">
            <a:avLst/>
          </a:prstGeom>
        </p:spPr>
      </p:pic>
    </p:spTree>
    <p:extLst>
      <p:ext uri="{BB962C8B-B14F-4D97-AF65-F5344CB8AC3E}">
        <p14:creationId xmlns:p14="http://schemas.microsoft.com/office/powerpoint/2010/main" val="199643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1a</a:t>
            </a:r>
            <a:endParaRPr lang="en-US" dirty="0"/>
          </a:p>
        </p:txBody>
      </p:sp>
      <p:sp>
        <p:nvSpPr>
          <p:cNvPr id="5" name="Content Placeholder 4"/>
          <p:cNvSpPr>
            <a:spLocks noGrp="1"/>
          </p:cNvSpPr>
          <p:nvPr>
            <p:ph idx="1"/>
          </p:nvPr>
        </p:nvSpPr>
        <p:spPr>
          <a:xfrm>
            <a:off x="3044950" y="1229760"/>
            <a:ext cx="3359510" cy="2105515"/>
          </a:xfrm>
        </p:spPr>
        <p:txBody>
          <a:bodyPr>
            <a:normAutofit/>
          </a:bodyPr>
          <a:lstStyle/>
          <a:p>
            <a:pPr marL="0" lvl="1" indent="0">
              <a:lnSpc>
                <a:spcPct val="80000"/>
              </a:lnSpc>
              <a:buNone/>
            </a:pPr>
            <a:r>
              <a:rPr lang="en-US" sz="2000" dirty="0"/>
              <a:t>Explain to your counselor the most likely hazards associated with skating and what you should do to anticipate, help prevent, mitigate, and respond to these hazards.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510" y="253477"/>
            <a:ext cx="914400" cy="9334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460" y="1256458"/>
            <a:ext cx="2595985" cy="2078817"/>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419295" y="1502815"/>
            <a:ext cx="4428445" cy="3512215"/>
          </a:xfrm>
        </p:spPr>
        <p:txBody>
          <a:bodyPr>
            <a:normAutofit fontScale="85000" lnSpcReduction="20000"/>
          </a:bodyPr>
          <a:lstStyle/>
          <a:p>
            <a:pPr marL="0" indent="0">
              <a:spcBef>
                <a:spcPts val="480"/>
              </a:spcBef>
              <a:buNone/>
            </a:pPr>
            <a:r>
              <a:rPr lang="en-US" sz="2000" b="1" dirty="0"/>
              <a:t>Scrub your deck if it’s really dirty.</a:t>
            </a:r>
          </a:p>
          <a:p>
            <a:pPr>
              <a:spcBef>
                <a:spcPts val="480"/>
              </a:spcBef>
            </a:pPr>
            <a:r>
              <a:rPr lang="en-US" sz="1800" dirty="0"/>
              <a:t>You really only have to do this for cosmetic purposes. </a:t>
            </a:r>
            <a:endParaRPr lang="en-US" sz="1800" dirty="0" smtClean="0"/>
          </a:p>
          <a:p>
            <a:pPr>
              <a:spcBef>
                <a:spcPts val="480"/>
              </a:spcBef>
            </a:pPr>
            <a:r>
              <a:rPr lang="en-US" sz="1800" dirty="0" smtClean="0"/>
              <a:t>To </a:t>
            </a:r>
            <a:r>
              <a:rPr lang="en-US" sz="1800" dirty="0"/>
              <a:t>get started, dip a nylon-bristled brush in some warm, soapy water and scrub the grip tape in circular motions. </a:t>
            </a:r>
            <a:endParaRPr lang="en-US" sz="1800" dirty="0" smtClean="0"/>
          </a:p>
          <a:p>
            <a:pPr>
              <a:spcBef>
                <a:spcPts val="480"/>
              </a:spcBef>
            </a:pPr>
            <a:r>
              <a:rPr lang="en-US" sz="1800" dirty="0" smtClean="0"/>
              <a:t>Next</a:t>
            </a:r>
            <a:r>
              <a:rPr lang="en-US" sz="1800" dirty="0"/>
              <a:t>, flip your board over and wipe the underside of the deck clean with a soft sponge and clean water. </a:t>
            </a:r>
            <a:endParaRPr lang="en-US" sz="1800" dirty="0" smtClean="0"/>
          </a:p>
          <a:p>
            <a:pPr>
              <a:spcBef>
                <a:spcPts val="480"/>
              </a:spcBef>
            </a:pPr>
            <a:r>
              <a:rPr lang="en-US" sz="1800" dirty="0" smtClean="0"/>
              <a:t>Quickly </a:t>
            </a:r>
            <a:r>
              <a:rPr lang="en-US" sz="1800" dirty="0"/>
              <a:t>and thoroughly dry the deck off with a clean towel</a:t>
            </a:r>
            <a:r>
              <a:rPr lang="en-US" sz="1800" dirty="0" smtClean="0"/>
              <a:t>.</a:t>
            </a:r>
          </a:p>
          <a:p>
            <a:pPr>
              <a:spcBef>
                <a:spcPts val="480"/>
              </a:spcBef>
            </a:pPr>
            <a:r>
              <a:rPr lang="en-US" sz="1800" dirty="0" smtClean="0"/>
              <a:t>If </a:t>
            </a:r>
            <a:r>
              <a:rPr lang="en-US" sz="1800" dirty="0"/>
              <a:t>you want to be really thorough, remove the trucks before you clean the underside of the deck to clean the areas they attach to. </a:t>
            </a:r>
            <a:endParaRPr lang="en-US" sz="1800" dirty="0" smtClean="0"/>
          </a:p>
          <a:p>
            <a:pPr>
              <a:spcBef>
                <a:spcPts val="480"/>
              </a:spcBef>
            </a:pPr>
            <a:r>
              <a:rPr lang="en-US" sz="1800" dirty="0" smtClean="0"/>
              <a:t>If </a:t>
            </a:r>
            <a:r>
              <a:rPr lang="en-US" sz="1800" dirty="0"/>
              <a:t>you do so, wait a couple of hours before you reattach them to make sure the deck is totally dry.</a:t>
            </a:r>
          </a:p>
          <a:p>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295813" y="1541594"/>
            <a:ext cx="4020428" cy="3015321"/>
          </a:xfrm>
          <a:prstGeom prst="rect">
            <a:avLst/>
          </a:prstGeom>
        </p:spPr>
      </p:pic>
    </p:spTree>
    <p:extLst>
      <p:ext uri="{BB962C8B-B14F-4D97-AF65-F5344CB8AC3E}">
        <p14:creationId xmlns:p14="http://schemas.microsoft.com/office/powerpoint/2010/main" val="4044916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296259" y="1502815"/>
            <a:ext cx="4351365" cy="3512215"/>
          </a:xfrm>
        </p:spPr>
        <p:txBody>
          <a:bodyPr>
            <a:normAutofit fontScale="55000" lnSpcReduction="20000"/>
          </a:bodyPr>
          <a:lstStyle/>
          <a:p>
            <a:pPr marL="0" indent="0">
              <a:spcBef>
                <a:spcPts val="480"/>
              </a:spcBef>
              <a:buNone/>
            </a:pPr>
            <a:r>
              <a:rPr lang="en-US" sz="2900" b="1" dirty="0"/>
              <a:t>Sand the edges of the deck if they’re splintering.</a:t>
            </a:r>
          </a:p>
          <a:p>
            <a:pPr>
              <a:spcBef>
                <a:spcPts val="480"/>
              </a:spcBef>
            </a:pPr>
            <a:r>
              <a:rPr lang="en-US" sz="2700" dirty="0" smtClean="0"/>
              <a:t>This helps prevent chipping, especially near the board’s nose and tail. </a:t>
            </a:r>
          </a:p>
          <a:p>
            <a:pPr>
              <a:spcBef>
                <a:spcPts val="480"/>
              </a:spcBef>
            </a:pPr>
            <a:r>
              <a:rPr lang="en-US" sz="2700" dirty="0" smtClean="0"/>
              <a:t>Inspect all the edges of your board periodically for rough patches, which are where chips are most likely to occur. </a:t>
            </a:r>
          </a:p>
          <a:p>
            <a:pPr>
              <a:spcBef>
                <a:spcPts val="480"/>
              </a:spcBef>
            </a:pPr>
            <a:r>
              <a:rPr lang="en-US" sz="2700" dirty="0" smtClean="0"/>
              <a:t>Turn your board on its side on a flat surface, with the rough patch facing up. </a:t>
            </a:r>
          </a:p>
          <a:p>
            <a:pPr>
              <a:spcBef>
                <a:spcPts val="480"/>
              </a:spcBef>
            </a:pPr>
            <a:r>
              <a:rPr lang="en-US" sz="2700" dirty="0" smtClean="0"/>
              <a:t>Sand back and forth along the rough edge, applying moderate pressure, until it feels smooth again.</a:t>
            </a:r>
          </a:p>
          <a:p>
            <a:pPr>
              <a:spcBef>
                <a:spcPts val="480"/>
              </a:spcBef>
            </a:pPr>
            <a:r>
              <a:rPr lang="en-US" sz="2700" dirty="0" smtClean="0"/>
              <a:t>Use a sandpaper with a grit somewhere in the range of 120 to 220. </a:t>
            </a:r>
          </a:p>
          <a:p>
            <a:pPr>
              <a:spcBef>
                <a:spcPts val="480"/>
              </a:spcBef>
            </a:pPr>
            <a:r>
              <a:rPr lang="en-US" sz="2700" dirty="0" smtClean="0"/>
              <a:t>If you use a sandpaper with a lower grit, you might end up taking off too much material and deforming your board.</a:t>
            </a:r>
            <a:endParaRPr lang="en-US" sz="27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4723630" y="1502815"/>
            <a:ext cx="4072134" cy="3054100"/>
          </a:xfrm>
          <a:prstGeom prst="rect">
            <a:avLst/>
          </a:prstGeom>
        </p:spPr>
      </p:pic>
    </p:spTree>
    <p:extLst>
      <p:ext uri="{BB962C8B-B14F-4D97-AF65-F5344CB8AC3E}">
        <p14:creationId xmlns:p14="http://schemas.microsoft.com/office/powerpoint/2010/main" val="2785352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281175"/>
            <a:ext cx="3206805" cy="1221640"/>
          </a:xfrm>
        </p:spPr>
        <p:txBody>
          <a:bodyPr>
            <a:normAutofit fontScale="90000"/>
          </a:bodyPr>
          <a:lstStyle/>
          <a:p>
            <a:r>
              <a:rPr lang="en-US" dirty="0" smtClean="0"/>
              <a:t>How to Maintain Your Skateboard</a:t>
            </a:r>
            <a:endParaRPr lang="en-US" dirty="0"/>
          </a:p>
        </p:txBody>
      </p:sp>
      <p:sp>
        <p:nvSpPr>
          <p:cNvPr id="6" name="Content Placeholder 5"/>
          <p:cNvSpPr>
            <a:spLocks noGrp="1"/>
          </p:cNvSpPr>
          <p:nvPr>
            <p:ph idx="1"/>
          </p:nvPr>
        </p:nvSpPr>
        <p:spPr>
          <a:xfrm>
            <a:off x="4632424" y="1502815"/>
            <a:ext cx="4123034" cy="3359510"/>
          </a:xfrm>
        </p:spPr>
        <p:txBody>
          <a:bodyPr>
            <a:normAutofit fontScale="85000" lnSpcReduction="10000"/>
          </a:bodyPr>
          <a:lstStyle/>
          <a:p>
            <a:pPr marL="0" indent="0">
              <a:lnSpc>
                <a:spcPct val="90000"/>
              </a:lnSpc>
              <a:spcBef>
                <a:spcPts val="480"/>
              </a:spcBef>
              <a:buNone/>
            </a:pPr>
            <a:r>
              <a:rPr lang="en-US" sz="2000" b="1" dirty="0"/>
              <a:t>Replace your grip tape when it wears out.</a:t>
            </a:r>
          </a:p>
          <a:p>
            <a:pPr>
              <a:lnSpc>
                <a:spcPct val="90000"/>
              </a:lnSpc>
              <a:spcBef>
                <a:spcPts val="480"/>
              </a:spcBef>
            </a:pPr>
            <a:r>
              <a:rPr lang="en-US" sz="1800" dirty="0"/>
              <a:t>New grip tape can bring a perfectly good old deck back to life. </a:t>
            </a:r>
            <a:endParaRPr lang="en-US" sz="1800" dirty="0" smtClean="0"/>
          </a:p>
          <a:p>
            <a:pPr>
              <a:lnSpc>
                <a:spcPct val="90000"/>
              </a:lnSpc>
              <a:spcBef>
                <a:spcPts val="480"/>
              </a:spcBef>
            </a:pPr>
            <a:r>
              <a:rPr lang="en-US" sz="1800" dirty="0" smtClean="0"/>
              <a:t>Carefully</a:t>
            </a:r>
            <a:r>
              <a:rPr lang="en-US" sz="1800" dirty="0"/>
              <a:t>, use a utility knife to scrape under the edges of the grip tape and loosen it. </a:t>
            </a:r>
            <a:endParaRPr lang="en-US" sz="1800" dirty="0" smtClean="0"/>
          </a:p>
          <a:p>
            <a:pPr>
              <a:lnSpc>
                <a:spcPct val="90000"/>
              </a:lnSpc>
              <a:spcBef>
                <a:spcPts val="480"/>
              </a:spcBef>
            </a:pPr>
            <a:r>
              <a:rPr lang="en-US" sz="1800" dirty="0" smtClean="0"/>
              <a:t>Then</a:t>
            </a:r>
            <a:r>
              <a:rPr lang="en-US" sz="1800" dirty="0"/>
              <a:t>, use your hands or a pair of pliers to peel all the grip tape off the deck. </a:t>
            </a:r>
            <a:endParaRPr lang="en-US" sz="1800" dirty="0" smtClean="0"/>
          </a:p>
          <a:p>
            <a:pPr>
              <a:lnSpc>
                <a:spcPct val="90000"/>
              </a:lnSpc>
              <a:spcBef>
                <a:spcPts val="480"/>
              </a:spcBef>
            </a:pPr>
            <a:r>
              <a:rPr lang="en-US" sz="1800" dirty="0" smtClean="0"/>
              <a:t>Stick </a:t>
            </a:r>
            <a:r>
              <a:rPr lang="en-US" sz="1800" dirty="0"/>
              <a:t>a new piece of grip tape on the deck and trim around the edges with your utility </a:t>
            </a:r>
            <a:r>
              <a:rPr lang="en-US" sz="1800" dirty="0" smtClean="0"/>
              <a:t>knife.</a:t>
            </a:r>
          </a:p>
          <a:p>
            <a:pPr>
              <a:lnSpc>
                <a:spcPct val="90000"/>
              </a:lnSpc>
              <a:spcBef>
                <a:spcPts val="480"/>
              </a:spcBef>
            </a:pPr>
            <a:r>
              <a:rPr lang="en-US" sz="1800" dirty="0" smtClean="0"/>
              <a:t>If </a:t>
            </a:r>
            <a:r>
              <a:rPr lang="en-US" sz="1800" dirty="0"/>
              <a:t>it’s hard to peel the grip tape up, heat it up with a hair dryer to loosen the adhesive.</a:t>
            </a:r>
          </a:p>
          <a:p>
            <a:pPr>
              <a:lnSpc>
                <a:spcPct val="90000"/>
              </a:lnSpc>
              <a:spcBef>
                <a:spcPts val="480"/>
              </a:spcBef>
            </a:pPr>
            <a:r>
              <a:rPr lang="en-US" sz="1800" dirty="0"/>
              <a:t>If the edges of your grip tape start to peel up but you don’t want to replace it all yet, just use a utility knife to trim the peeling parts off</a:t>
            </a:r>
            <a:r>
              <a:rPr lang="en-US" sz="1800" dirty="0" smtClean="0"/>
              <a:t>.</a:t>
            </a:r>
            <a:endParaRPr lang="en-US" sz="2000" b="1" dirty="0"/>
          </a:p>
        </p:txBody>
      </p:sp>
      <p:sp>
        <p:nvSpPr>
          <p:cNvPr id="7" name="Content Placeholder 5"/>
          <p:cNvSpPr txBox="1">
            <a:spLocks/>
          </p:cNvSpPr>
          <p:nvPr/>
        </p:nvSpPr>
        <p:spPr>
          <a:xfrm>
            <a:off x="4647625" y="1502815"/>
            <a:ext cx="4123034" cy="32068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endParaRPr lang="en-US" dirty="0"/>
          </a:p>
        </p:txBody>
      </p:sp>
      <p:pic>
        <p:nvPicPr>
          <p:cNvPr id="3" name="Picture 2"/>
          <p:cNvPicPr>
            <a:picLocks noChangeAspect="1"/>
          </p:cNvPicPr>
          <p:nvPr/>
        </p:nvPicPr>
        <p:blipFill>
          <a:blip r:embed="rId2"/>
          <a:stretch>
            <a:fillRect/>
          </a:stretch>
        </p:blipFill>
        <p:spPr>
          <a:xfrm>
            <a:off x="302392" y="1610373"/>
            <a:ext cx="4192525" cy="3144394"/>
          </a:xfrm>
          <a:prstGeom prst="rect">
            <a:avLst/>
          </a:prstGeom>
        </p:spPr>
      </p:pic>
    </p:spTree>
    <p:extLst>
      <p:ext uri="{BB962C8B-B14F-4D97-AF65-F5344CB8AC3E}">
        <p14:creationId xmlns:p14="http://schemas.microsoft.com/office/powerpoint/2010/main" val="3151083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Requirement 2d Skateboarding</a:t>
            </a:r>
            <a:endParaRPr lang="en-US" dirty="0"/>
          </a:p>
        </p:txBody>
      </p:sp>
      <p:sp>
        <p:nvSpPr>
          <p:cNvPr id="5" name="Content Placeholder 4"/>
          <p:cNvSpPr>
            <a:spLocks noGrp="1"/>
          </p:cNvSpPr>
          <p:nvPr>
            <p:ph idx="1"/>
          </p:nvPr>
        </p:nvSpPr>
        <p:spPr/>
        <p:txBody>
          <a:bodyPr>
            <a:noAutofit/>
          </a:bodyPr>
          <a:lstStyle/>
          <a:p>
            <a:pPr marL="0" lvl="2" indent="0" eaLnBrk="0" fontAlgn="base" hangingPunct="0">
              <a:lnSpc>
                <a:spcPct val="80000"/>
              </a:lnSpc>
              <a:spcBef>
                <a:spcPts val="480"/>
              </a:spcBef>
              <a:spcAft>
                <a:spcPct val="0"/>
              </a:spcAft>
              <a:buNone/>
            </a:pPr>
            <a:r>
              <a:rPr lang="en-US" altLang="en-US" sz="2000" dirty="0">
                <a:solidFill>
                  <a:schemeClr val="bg1"/>
                </a:solidFill>
              </a:rPr>
              <a:t>Demonstrate the following skateboarding skills: </a:t>
            </a:r>
            <a:r>
              <a:rPr lang="en-US" altLang="en-US" sz="2000" dirty="0" smtClean="0">
                <a:solidFill>
                  <a:schemeClr val="bg1"/>
                </a:solidFill>
              </a:rPr>
              <a:t> </a:t>
            </a:r>
            <a:endParaRPr lang="en-US" altLang="en-US" sz="2000" dirty="0">
              <a:solidFill>
                <a:schemeClr val="bg1"/>
              </a:solidFill>
            </a:endParaRPr>
          </a:p>
          <a:p>
            <a:pPr marL="914400" lvl="3" indent="-460375" eaLnBrk="0" fontAlgn="base" hangingPunct="0">
              <a:lnSpc>
                <a:spcPct val="80000"/>
              </a:lnSpc>
              <a:spcBef>
                <a:spcPts val="480"/>
              </a:spcBef>
              <a:spcAft>
                <a:spcPct val="0"/>
              </a:spcAft>
              <a:buFont typeface="+mj-lt"/>
              <a:buAutoNum type="arabicPeriod"/>
            </a:pPr>
            <a:r>
              <a:rPr lang="en-US" altLang="en-US" dirty="0" smtClean="0">
                <a:solidFill>
                  <a:schemeClr val="bg1"/>
                </a:solidFill>
              </a:rPr>
              <a:t>Stance </a:t>
            </a:r>
            <a:r>
              <a:rPr lang="en-US" altLang="en-US" dirty="0">
                <a:solidFill>
                  <a:schemeClr val="bg1"/>
                </a:solidFill>
              </a:rPr>
              <a:t>and foot placement (regular and goofy)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Pushing and balance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Turning and carving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Braking and stopping techniques </a:t>
            </a:r>
          </a:p>
          <a:p>
            <a:pPr marL="914400" lvl="3" indent="-460375" eaLnBrk="0" fontAlgn="base" hangingPunct="0">
              <a:lnSpc>
                <a:spcPct val="80000"/>
              </a:lnSpc>
              <a:spcBef>
                <a:spcPts val="480"/>
              </a:spcBef>
              <a:spcAft>
                <a:spcPct val="0"/>
              </a:spcAft>
              <a:buFont typeface="+mj-lt"/>
              <a:buAutoNum type="arabicPeriod"/>
            </a:pPr>
            <a:r>
              <a:rPr lang="en-US" altLang="en-US" dirty="0">
                <a:solidFill>
                  <a:schemeClr val="bg1"/>
                </a:solidFill>
              </a:rPr>
              <a:t>Ollies (basic and variations)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255" y="253477"/>
            <a:ext cx="914400" cy="933450"/>
          </a:xfrm>
          <a:prstGeom prst="rect">
            <a:avLst/>
          </a:prstGeom>
        </p:spPr>
      </p:pic>
    </p:spTree>
    <p:extLst>
      <p:ext uri="{BB962C8B-B14F-4D97-AF65-F5344CB8AC3E}">
        <p14:creationId xmlns:p14="http://schemas.microsoft.com/office/powerpoint/2010/main" val="933041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48966" y="1502815"/>
            <a:ext cx="4275739" cy="3512215"/>
          </a:xfrm>
        </p:spPr>
        <p:txBody>
          <a:bodyPr>
            <a:normAutofit fontScale="55000" lnSpcReduction="20000"/>
          </a:bodyPr>
          <a:lstStyle/>
          <a:p>
            <a:pPr marL="0" indent="0">
              <a:spcBef>
                <a:spcPts val="480"/>
              </a:spcBef>
              <a:buNone/>
            </a:pPr>
            <a:r>
              <a:rPr lang="en-US" sz="3300" b="1" dirty="0" smtClean="0"/>
              <a:t>Choose </a:t>
            </a:r>
            <a:r>
              <a:rPr lang="en-US" sz="3300" b="1" dirty="0"/>
              <a:t>your stance—you can either ride "regular" or "goofy."</a:t>
            </a:r>
            <a:r>
              <a:rPr lang="en-US" sz="3300" dirty="0"/>
              <a:t> </a:t>
            </a:r>
            <a:endParaRPr lang="en-US" sz="3300" dirty="0" smtClean="0"/>
          </a:p>
          <a:p>
            <a:pPr>
              <a:spcBef>
                <a:spcPts val="480"/>
              </a:spcBef>
            </a:pPr>
            <a:r>
              <a:rPr lang="en-US" sz="2900" dirty="0" smtClean="0"/>
              <a:t>In </a:t>
            </a:r>
            <a:r>
              <a:rPr lang="en-US" sz="2900" dirty="0"/>
              <a:t>a regular stance, the left foot is situated at the front of the board, whereas in a goofy stance the right foot is up front. </a:t>
            </a:r>
            <a:endParaRPr lang="en-US" sz="2900" dirty="0" smtClean="0"/>
          </a:p>
          <a:p>
            <a:pPr lvl="1">
              <a:spcBef>
                <a:spcPts val="480"/>
              </a:spcBef>
            </a:pPr>
            <a:r>
              <a:rPr lang="en-US" sz="2900" dirty="0" smtClean="0"/>
              <a:t>Determine </a:t>
            </a:r>
            <a:r>
              <a:rPr lang="en-US" sz="2900" dirty="0"/>
              <a:t>which stance is more natural for you by considering whether you’re right or left handed. </a:t>
            </a:r>
            <a:endParaRPr lang="en-US" sz="2900" dirty="0" smtClean="0"/>
          </a:p>
          <a:p>
            <a:pPr lvl="1">
              <a:spcBef>
                <a:spcPts val="480"/>
              </a:spcBef>
            </a:pPr>
            <a:r>
              <a:rPr lang="en-US" sz="2900" dirty="0" smtClean="0"/>
              <a:t>Most </a:t>
            </a:r>
            <a:r>
              <a:rPr lang="en-US" sz="2900" dirty="0"/>
              <a:t>right handed skaters ride in a regular stance. </a:t>
            </a:r>
            <a:endParaRPr lang="en-US" sz="2900" dirty="0" smtClean="0"/>
          </a:p>
          <a:p>
            <a:pPr lvl="1">
              <a:spcBef>
                <a:spcPts val="480"/>
              </a:spcBef>
            </a:pPr>
            <a:r>
              <a:rPr lang="en-US" sz="2900" dirty="0" smtClean="0"/>
              <a:t>In </a:t>
            </a:r>
            <a:r>
              <a:rPr lang="en-US" sz="2900" dirty="0"/>
              <a:t>the end, you should do what feels most comfortable to </a:t>
            </a:r>
            <a:r>
              <a:rPr lang="en-US" sz="2900" dirty="0" smtClean="0"/>
              <a:t>you.</a:t>
            </a:r>
          </a:p>
          <a:p>
            <a:pPr>
              <a:spcBef>
                <a:spcPts val="480"/>
              </a:spcBef>
            </a:pPr>
            <a:r>
              <a:rPr lang="en-US" sz="2900" dirty="0" smtClean="0"/>
              <a:t>Give </a:t>
            </a:r>
            <a:r>
              <a:rPr lang="en-US" sz="2900" dirty="0"/>
              <a:t>both stances a shot and see which one you prefer.</a:t>
            </a:r>
          </a:p>
          <a:p>
            <a:endParaRPr lang="en-US" b="1" dirty="0"/>
          </a:p>
          <a:p>
            <a:endParaRPr lang="en-US" dirty="0"/>
          </a:p>
        </p:txBody>
      </p:sp>
      <p:pic>
        <p:nvPicPr>
          <p:cNvPr id="4" name="Picture 3"/>
          <p:cNvPicPr>
            <a:picLocks noChangeAspect="1"/>
          </p:cNvPicPr>
          <p:nvPr/>
        </p:nvPicPr>
        <p:blipFill>
          <a:blip r:embed="rId2"/>
          <a:stretch>
            <a:fillRect/>
          </a:stretch>
        </p:blipFill>
        <p:spPr>
          <a:xfrm>
            <a:off x="4895853" y="1440295"/>
            <a:ext cx="3951887" cy="2963915"/>
          </a:xfrm>
          <a:prstGeom prst="rect">
            <a:avLst/>
          </a:prstGeom>
        </p:spPr>
      </p:pic>
    </p:spTree>
    <p:extLst>
      <p:ext uri="{BB962C8B-B14F-4D97-AF65-F5344CB8AC3E}">
        <p14:creationId xmlns:p14="http://schemas.microsoft.com/office/powerpoint/2010/main" val="3615764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572000" y="1497440"/>
            <a:ext cx="4275739" cy="3359510"/>
          </a:xfrm>
        </p:spPr>
        <p:txBody>
          <a:bodyPr>
            <a:normAutofit fontScale="55000" lnSpcReduction="20000"/>
          </a:bodyPr>
          <a:lstStyle/>
          <a:p>
            <a:pPr marL="0" indent="0">
              <a:spcBef>
                <a:spcPts val="480"/>
              </a:spcBef>
              <a:buNone/>
            </a:pPr>
            <a:r>
              <a:rPr lang="en-US" sz="3300" b="1" dirty="0"/>
              <a:t>Keep your feet shoulder width apart.</a:t>
            </a:r>
            <a:r>
              <a:rPr lang="en-US" sz="3300" dirty="0"/>
              <a:t> </a:t>
            </a:r>
            <a:endParaRPr lang="en-US" sz="3300" dirty="0" smtClean="0"/>
          </a:p>
          <a:p>
            <a:pPr>
              <a:spcBef>
                <a:spcPts val="480"/>
              </a:spcBef>
            </a:pPr>
            <a:r>
              <a:rPr lang="en-US" sz="2900" dirty="0" smtClean="0"/>
              <a:t>Start </a:t>
            </a:r>
            <a:r>
              <a:rPr lang="en-US" sz="2900" dirty="0"/>
              <a:t>on flat ground; don’t worry about the skateboard at all right now. </a:t>
            </a:r>
            <a:endParaRPr lang="en-US" sz="2900" dirty="0" smtClean="0"/>
          </a:p>
          <a:p>
            <a:pPr>
              <a:spcBef>
                <a:spcPts val="480"/>
              </a:spcBef>
            </a:pPr>
            <a:r>
              <a:rPr lang="en-US" sz="2900" dirty="0" smtClean="0"/>
              <a:t>Place </a:t>
            </a:r>
            <a:r>
              <a:rPr lang="en-US" sz="2900" dirty="0"/>
              <a:t>your feet directly under your shoulders and assume a natural stance. </a:t>
            </a:r>
            <a:endParaRPr lang="en-US" sz="2900" dirty="0" smtClean="0"/>
          </a:p>
          <a:p>
            <a:pPr>
              <a:spcBef>
                <a:spcPts val="480"/>
              </a:spcBef>
            </a:pPr>
            <a:r>
              <a:rPr lang="en-US" sz="2900" dirty="0" smtClean="0"/>
              <a:t>In </a:t>
            </a:r>
            <a:r>
              <a:rPr lang="en-US" sz="2900" dirty="0"/>
              <a:t>this position, your weight should be evenly distributed over each leg. </a:t>
            </a:r>
            <a:endParaRPr lang="en-US" sz="2900" dirty="0" smtClean="0"/>
          </a:p>
          <a:p>
            <a:pPr>
              <a:spcBef>
                <a:spcPts val="480"/>
              </a:spcBef>
            </a:pPr>
            <a:r>
              <a:rPr lang="en-US" sz="2900" dirty="0" smtClean="0"/>
              <a:t>This </a:t>
            </a:r>
            <a:r>
              <a:rPr lang="en-US" sz="2900" dirty="0"/>
              <a:t>will provide you with maximal balance and control over the </a:t>
            </a:r>
            <a:r>
              <a:rPr lang="en-US" sz="2900" dirty="0" smtClean="0"/>
              <a:t>board.</a:t>
            </a:r>
          </a:p>
          <a:p>
            <a:pPr>
              <a:spcBef>
                <a:spcPts val="480"/>
              </a:spcBef>
            </a:pPr>
            <a:r>
              <a:rPr lang="en-US" sz="2900" dirty="0" smtClean="0"/>
              <a:t>Practice </a:t>
            </a:r>
            <a:r>
              <a:rPr lang="en-US" sz="2900" dirty="0"/>
              <a:t>shifting your weight back and forth between each leg while keeping your body aligned and your head centered and upright. </a:t>
            </a:r>
            <a:endParaRPr lang="en-US" sz="2900" dirty="0" smtClean="0"/>
          </a:p>
          <a:p>
            <a:pPr>
              <a:spcBef>
                <a:spcPts val="480"/>
              </a:spcBef>
            </a:pPr>
            <a:r>
              <a:rPr lang="en-US" sz="2900" dirty="0" smtClean="0"/>
              <a:t>This </a:t>
            </a:r>
            <a:r>
              <a:rPr lang="en-US" sz="2900" dirty="0"/>
              <a:t>will prepare you to settle into position of stability on the board</a:t>
            </a:r>
            <a:r>
              <a:rPr lang="en-US" sz="2900" dirty="0" smtClean="0"/>
              <a:t>.</a:t>
            </a:r>
            <a:endParaRPr lang="en-US" dirty="0"/>
          </a:p>
        </p:txBody>
      </p:sp>
      <p:pic>
        <p:nvPicPr>
          <p:cNvPr id="4" name="Picture 3"/>
          <p:cNvPicPr>
            <a:picLocks noChangeAspect="1"/>
          </p:cNvPicPr>
          <p:nvPr/>
        </p:nvPicPr>
        <p:blipFill>
          <a:blip r:embed="rId2"/>
          <a:stretch>
            <a:fillRect/>
          </a:stretch>
        </p:blipFill>
        <p:spPr>
          <a:xfrm>
            <a:off x="296259" y="1553629"/>
            <a:ext cx="4123035" cy="3092276"/>
          </a:xfrm>
          <a:prstGeom prst="rect">
            <a:avLst/>
          </a:prstGeom>
        </p:spPr>
      </p:pic>
    </p:spTree>
    <p:extLst>
      <p:ext uri="{BB962C8B-B14F-4D97-AF65-F5344CB8AC3E}">
        <p14:creationId xmlns:p14="http://schemas.microsoft.com/office/powerpoint/2010/main" val="1450323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48966" y="1502815"/>
            <a:ext cx="3970329" cy="3206805"/>
          </a:xfrm>
        </p:spPr>
        <p:txBody>
          <a:bodyPr>
            <a:normAutofit fontScale="55000" lnSpcReduction="20000"/>
          </a:bodyPr>
          <a:lstStyle/>
          <a:p>
            <a:pPr marL="0" indent="0">
              <a:spcBef>
                <a:spcPts val="480"/>
              </a:spcBef>
              <a:buNone/>
            </a:pPr>
            <a:r>
              <a:rPr lang="en-US" sz="3300" b="1" dirty="0"/>
              <a:t>Bend your knees and sink your weight.</a:t>
            </a:r>
            <a:r>
              <a:rPr lang="en-US" sz="3300" dirty="0"/>
              <a:t> </a:t>
            </a:r>
            <a:endParaRPr lang="en-US" sz="3300" dirty="0" smtClean="0"/>
          </a:p>
          <a:p>
            <a:pPr>
              <a:spcBef>
                <a:spcPts val="480"/>
              </a:spcBef>
            </a:pPr>
            <a:r>
              <a:rPr lang="en-US" sz="2900" dirty="0" smtClean="0"/>
              <a:t>Bring </a:t>
            </a:r>
            <a:r>
              <a:rPr lang="en-US" sz="2900" dirty="0"/>
              <a:t>your butt down slightly and bend your knees a little. </a:t>
            </a:r>
            <a:endParaRPr lang="en-US" sz="2900" dirty="0" smtClean="0"/>
          </a:p>
          <a:p>
            <a:pPr>
              <a:spcBef>
                <a:spcPts val="480"/>
              </a:spcBef>
            </a:pPr>
            <a:r>
              <a:rPr lang="en-US" sz="2900" dirty="0" smtClean="0"/>
              <a:t>This </a:t>
            </a:r>
            <a:r>
              <a:rPr lang="en-US" sz="2900" dirty="0"/>
              <a:t>will center your weight in your hips rather than higher up on your body the way it is when you’re standing normally. </a:t>
            </a:r>
            <a:endParaRPr lang="en-US" sz="2900" dirty="0" smtClean="0"/>
          </a:p>
          <a:p>
            <a:pPr>
              <a:spcBef>
                <a:spcPts val="480"/>
              </a:spcBef>
            </a:pPr>
            <a:r>
              <a:rPr lang="en-US" sz="2900" dirty="0" smtClean="0"/>
              <a:t>With </a:t>
            </a:r>
            <a:r>
              <a:rPr lang="en-US" sz="2900" dirty="0"/>
              <a:t>a lower center of gravity, you’ll be less likely to come unbalanced once you’re on the unstable </a:t>
            </a:r>
            <a:r>
              <a:rPr lang="en-US" sz="2900" dirty="0" smtClean="0"/>
              <a:t>board.</a:t>
            </a:r>
          </a:p>
          <a:p>
            <a:pPr>
              <a:spcBef>
                <a:spcPts val="480"/>
              </a:spcBef>
            </a:pPr>
            <a:r>
              <a:rPr lang="en-US" sz="2900" dirty="0" smtClean="0"/>
              <a:t>Loosen up; it’s </a:t>
            </a:r>
            <a:r>
              <a:rPr lang="en-US" sz="2900" dirty="0"/>
              <a:t>harder to make corrections when you’re rigid.</a:t>
            </a:r>
          </a:p>
          <a:p>
            <a:pPr>
              <a:spcBef>
                <a:spcPts val="480"/>
              </a:spcBef>
            </a:pPr>
            <a:r>
              <a:rPr lang="en-US" sz="2900" dirty="0"/>
              <a:t>Don’t crouch or sink too </a:t>
            </a:r>
            <a:r>
              <a:rPr lang="en-US" sz="2900" dirty="0" smtClean="0"/>
              <a:t>deep; you </a:t>
            </a:r>
            <a:r>
              <a:rPr lang="en-US" sz="2900" dirty="0"/>
              <a:t>just want to be low enough to create a solid base.</a:t>
            </a:r>
          </a:p>
          <a:p>
            <a:pPr>
              <a:spcBef>
                <a:spcPts val="480"/>
              </a:spcBef>
            </a:pPr>
            <a:endParaRPr lang="en-US" dirty="0"/>
          </a:p>
        </p:txBody>
      </p:sp>
      <p:pic>
        <p:nvPicPr>
          <p:cNvPr id="4" name="Picture 3"/>
          <p:cNvPicPr>
            <a:picLocks noChangeAspect="1"/>
          </p:cNvPicPr>
          <p:nvPr/>
        </p:nvPicPr>
        <p:blipFill>
          <a:blip r:embed="rId2"/>
          <a:stretch>
            <a:fillRect/>
          </a:stretch>
        </p:blipFill>
        <p:spPr>
          <a:xfrm>
            <a:off x="4604313" y="1527050"/>
            <a:ext cx="4243427" cy="3182570"/>
          </a:xfrm>
          <a:prstGeom prst="rect">
            <a:avLst/>
          </a:prstGeom>
        </p:spPr>
      </p:pic>
    </p:spTree>
    <p:extLst>
      <p:ext uri="{BB962C8B-B14F-4D97-AF65-F5344CB8AC3E}">
        <p14:creationId xmlns:p14="http://schemas.microsoft.com/office/powerpoint/2010/main" val="3297284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a:t>How to Stand on a Skateboard</a:t>
            </a:r>
          </a:p>
        </p:txBody>
      </p:sp>
      <p:sp>
        <p:nvSpPr>
          <p:cNvPr id="3" name="Content Placeholder 2"/>
          <p:cNvSpPr>
            <a:spLocks noGrp="1"/>
          </p:cNvSpPr>
          <p:nvPr>
            <p:ph idx="1"/>
          </p:nvPr>
        </p:nvSpPr>
        <p:spPr>
          <a:xfrm>
            <a:off x="4266590" y="1506836"/>
            <a:ext cx="4733855" cy="3508193"/>
          </a:xfrm>
        </p:spPr>
        <p:txBody>
          <a:bodyPr>
            <a:normAutofit fontScale="47500" lnSpcReduction="20000"/>
          </a:bodyPr>
          <a:lstStyle/>
          <a:p>
            <a:pPr marL="0" indent="0">
              <a:spcBef>
                <a:spcPts val="480"/>
              </a:spcBef>
              <a:buNone/>
            </a:pPr>
            <a:r>
              <a:rPr lang="en-US" sz="3800" b="1" dirty="0"/>
              <a:t>Point your head in the direction you’ll be moving.</a:t>
            </a:r>
            <a:r>
              <a:rPr lang="en-US" sz="3800" dirty="0"/>
              <a:t> </a:t>
            </a:r>
            <a:endParaRPr lang="en-US" sz="3800" dirty="0" smtClean="0"/>
          </a:p>
          <a:p>
            <a:pPr>
              <a:spcBef>
                <a:spcPts val="480"/>
              </a:spcBef>
            </a:pPr>
            <a:r>
              <a:rPr lang="en-US" sz="2900" dirty="0" smtClean="0"/>
              <a:t>Turn </a:t>
            </a:r>
            <a:r>
              <a:rPr lang="en-US" sz="2900" dirty="0"/>
              <a:t>your chin so that you’re facing the direction you would be going if the skateboard was in motion. </a:t>
            </a:r>
            <a:endParaRPr lang="en-US" sz="2900" dirty="0" smtClean="0"/>
          </a:p>
          <a:p>
            <a:pPr>
              <a:spcBef>
                <a:spcPts val="480"/>
              </a:spcBef>
            </a:pPr>
            <a:r>
              <a:rPr lang="en-US" sz="2900" dirty="0" smtClean="0"/>
              <a:t>If </a:t>
            </a:r>
            <a:r>
              <a:rPr lang="en-US" sz="2900" dirty="0"/>
              <a:t>you favor a regular stance, this means you’ll be looking over your left shoulder; goofy riders will look to the right. </a:t>
            </a:r>
            <a:endParaRPr lang="en-US" sz="2900" dirty="0" smtClean="0"/>
          </a:p>
          <a:p>
            <a:pPr>
              <a:spcBef>
                <a:spcPts val="480"/>
              </a:spcBef>
            </a:pPr>
            <a:r>
              <a:rPr lang="en-US" sz="2900" dirty="0" smtClean="0"/>
              <a:t>You’ll </a:t>
            </a:r>
            <a:r>
              <a:rPr lang="en-US" sz="2900" dirty="0"/>
              <a:t>be able to focus your sight on the ground ahead of you to spot obstacles and ready yourself for tricks, and the position of your feet will also fall within your peripheral vision. </a:t>
            </a:r>
            <a:endParaRPr lang="en-US" sz="2900" dirty="0" smtClean="0"/>
          </a:p>
          <a:p>
            <a:pPr>
              <a:spcBef>
                <a:spcPts val="480"/>
              </a:spcBef>
            </a:pPr>
            <a:r>
              <a:rPr lang="en-US" sz="2900" dirty="0" smtClean="0"/>
              <a:t>There’s </a:t>
            </a:r>
            <a:r>
              <a:rPr lang="en-US" sz="2900" dirty="0"/>
              <a:t>a natural tendency to look down at your feet while you’re trying to keep your balance. </a:t>
            </a:r>
            <a:endParaRPr lang="en-US" sz="2900" dirty="0" smtClean="0"/>
          </a:p>
          <a:p>
            <a:pPr>
              <a:spcBef>
                <a:spcPts val="480"/>
              </a:spcBef>
            </a:pPr>
            <a:r>
              <a:rPr lang="en-US" sz="2900" dirty="0" smtClean="0"/>
              <a:t>Remember</a:t>
            </a:r>
            <a:r>
              <a:rPr lang="en-US" sz="2900" dirty="0"/>
              <a:t>, however, that where your head goes, your body follows. </a:t>
            </a:r>
            <a:endParaRPr lang="en-US" sz="2900" dirty="0" smtClean="0"/>
          </a:p>
          <a:p>
            <a:pPr>
              <a:spcBef>
                <a:spcPts val="480"/>
              </a:spcBef>
            </a:pPr>
            <a:r>
              <a:rPr lang="en-US" sz="2900" dirty="0" smtClean="0"/>
              <a:t>Stay </a:t>
            </a:r>
            <a:r>
              <a:rPr lang="en-US" sz="2900" dirty="0"/>
              <a:t>lined up and get used to looking a few feet ahead of the board.</a:t>
            </a:r>
          </a:p>
          <a:p>
            <a:pPr>
              <a:spcBef>
                <a:spcPts val="480"/>
              </a:spcBef>
            </a:pPr>
            <a:endParaRPr lang="en-US" dirty="0"/>
          </a:p>
        </p:txBody>
      </p:sp>
      <p:pic>
        <p:nvPicPr>
          <p:cNvPr id="4" name="Picture 3"/>
          <p:cNvPicPr>
            <a:picLocks noChangeAspect="1"/>
          </p:cNvPicPr>
          <p:nvPr/>
        </p:nvPicPr>
        <p:blipFill>
          <a:blip r:embed="rId2"/>
          <a:stretch>
            <a:fillRect/>
          </a:stretch>
        </p:blipFill>
        <p:spPr>
          <a:xfrm>
            <a:off x="296260" y="1655519"/>
            <a:ext cx="3868527" cy="2901395"/>
          </a:xfrm>
          <a:prstGeom prst="rect">
            <a:avLst/>
          </a:prstGeom>
        </p:spPr>
      </p:pic>
    </p:spTree>
    <p:extLst>
      <p:ext uri="{BB962C8B-B14F-4D97-AF65-F5344CB8AC3E}">
        <p14:creationId xmlns:p14="http://schemas.microsoft.com/office/powerpoint/2010/main" val="3228896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smtClean="0"/>
              <a:t>Staying Balanced on </a:t>
            </a:r>
            <a:r>
              <a:rPr lang="en-US" dirty="0"/>
              <a:t>a Skateboard</a:t>
            </a:r>
          </a:p>
        </p:txBody>
      </p:sp>
      <p:sp>
        <p:nvSpPr>
          <p:cNvPr id="3" name="Content Placeholder 2"/>
          <p:cNvSpPr>
            <a:spLocks noGrp="1"/>
          </p:cNvSpPr>
          <p:nvPr>
            <p:ph idx="1"/>
          </p:nvPr>
        </p:nvSpPr>
        <p:spPr>
          <a:xfrm>
            <a:off x="448965" y="1502815"/>
            <a:ext cx="4275740" cy="3512215"/>
          </a:xfrm>
        </p:spPr>
        <p:txBody>
          <a:bodyPr>
            <a:normAutofit fontScale="55000" lnSpcReduction="20000"/>
          </a:bodyPr>
          <a:lstStyle/>
          <a:p>
            <a:pPr marL="0" indent="0">
              <a:spcBef>
                <a:spcPts val="480"/>
              </a:spcBef>
              <a:buNone/>
            </a:pPr>
            <a:r>
              <a:rPr lang="en-US" sz="3300" b="1" dirty="0"/>
              <a:t>Step onto the board carefully.</a:t>
            </a:r>
            <a:r>
              <a:rPr lang="en-US" sz="3300" dirty="0"/>
              <a:t> </a:t>
            </a:r>
            <a:endParaRPr lang="en-US" sz="3300" dirty="0" smtClean="0"/>
          </a:p>
          <a:p>
            <a:pPr>
              <a:spcBef>
                <a:spcPts val="480"/>
              </a:spcBef>
            </a:pPr>
            <a:r>
              <a:rPr lang="en-US" dirty="0" smtClean="0"/>
              <a:t>Place </a:t>
            </a:r>
            <a:r>
              <a:rPr lang="en-US" dirty="0"/>
              <a:t>one foot on the skateboard and make sure you’ve got solid footing. </a:t>
            </a:r>
            <a:endParaRPr lang="en-US" dirty="0" smtClean="0"/>
          </a:p>
          <a:p>
            <a:pPr>
              <a:spcBef>
                <a:spcPts val="480"/>
              </a:spcBef>
            </a:pPr>
            <a:r>
              <a:rPr lang="en-US" dirty="0" smtClean="0"/>
              <a:t>Then</a:t>
            </a:r>
            <a:r>
              <a:rPr lang="en-US" dirty="0"/>
              <a:t>, quickly and cautiously lift the other foot and set it down beside your first foot. </a:t>
            </a:r>
            <a:endParaRPr lang="en-US" dirty="0" smtClean="0"/>
          </a:p>
          <a:p>
            <a:pPr>
              <a:spcBef>
                <a:spcPts val="480"/>
              </a:spcBef>
            </a:pPr>
            <a:r>
              <a:rPr lang="en-US" dirty="0" smtClean="0"/>
              <a:t>Your </a:t>
            </a:r>
            <a:r>
              <a:rPr lang="en-US" dirty="0"/>
              <a:t>feet should be about shoulder width apart, the way you practiced. </a:t>
            </a:r>
            <a:endParaRPr lang="en-US" dirty="0" smtClean="0"/>
          </a:p>
          <a:p>
            <a:pPr>
              <a:spcBef>
                <a:spcPts val="480"/>
              </a:spcBef>
            </a:pPr>
            <a:r>
              <a:rPr lang="en-US" dirty="0" smtClean="0"/>
              <a:t>Don’t </a:t>
            </a:r>
            <a:r>
              <a:rPr lang="en-US" dirty="0"/>
              <a:t>go too fast or too slow. </a:t>
            </a:r>
            <a:endParaRPr lang="en-US" dirty="0" smtClean="0"/>
          </a:p>
          <a:p>
            <a:pPr>
              <a:spcBef>
                <a:spcPts val="480"/>
              </a:spcBef>
            </a:pPr>
            <a:r>
              <a:rPr lang="en-US" dirty="0" smtClean="0"/>
              <a:t>If </a:t>
            </a:r>
            <a:r>
              <a:rPr lang="en-US" dirty="0"/>
              <a:t>you hurry, you might cause the board to shift unintentionally. </a:t>
            </a:r>
            <a:endParaRPr lang="en-US" dirty="0" smtClean="0"/>
          </a:p>
          <a:p>
            <a:pPr>
              <a:spcBef>
                <a:spcPts val="480"/>
              </a:spcBef>
            </a:pPr>
            <a:r>
              <a:rPr lang="en-US" dirty="0" smtClean="0"/>
              <a:t>If </a:t>
            </a:r>
            <a:r>
              <a:rPr lang="en-US" dirty="0"/>
              <a:t>you take too much time, you could throw yourself off balance standing on one leg. </a:t>
            </a:r>
            <a:endParaRPr lang="en-US" dirty="0" smtClean="0"/>
          </a:p>
          <a:p>
            <a:pPr>
              <a:spcBef>
                <a:spcPts val="480"/>
              </a:spcBef>
            </a:pPr>
            <a:r>
              <a:rPr lang="en-US" dirty="0" smtClean="0"/>
              <a:t>Aim </a:t>
            </a:r>
            <a:r>
              <a:rPr lang="en-US" dirty="0"/>
              <a:t>to step up with an easy 1-2 pattern, with about the same pace that you would walk up stairs.</a:t>
            </a:r>
          </a:p>
          <a:p>
            <a:pPr>
              <a:spcBef>
                <a:spcPts val="480"/>
              </a:spcBef>
            </a:pPr>
            <a:endParaRPr lang="en-US" dirty="0"/>
          </a:p>
        </p:txBody>
      </p:sp>
      <p:pic>
        <p:nvPicPr>
          <p:cNvPr id="4" name="Picture 3"/>
          <p:cNvPicPr>
            <a:picLocks noChangeAspect="1"/>
          </p:cNvPicPr>
          <p:nvPr/>
        </p:nvPicPr>
        <p:blipFill>
          <a:blip r:embed="rId2"/>
          <a:stretch>
            <a:fillRect/>
          </a:stretch>
        </p:blipFill>
        <p:spPr>
          <a:xfrm>
            <a:off x="4877410" y="1502815"/>
            <a:ext cx="3868527" cy="2901395"/>
          </a:xfrm>
          <a:prstGeom prst="rect">
            <a:avLst/>
          </a:prstGeom>
        </p:spPr>
      </p:pic>
    </p:spTree>
    <p:extLst>
      <p:ext uri="{BB962C8B-B14F-4D97-AF65-F5344CB8AC3E}">
        <p14:creationId xmlns:p14="http://schemas.microsoft.com/office/powerpoint/2010/main" val="1270332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4724705" y="1502815"/>
            <a:ext cx="4123034" cy="3359510"/>
          </a:xfrm>
        </p:spPr>
        <p:txBody>
          <a:bodyPr>
            <a:normAutofit fontScale="55000" lnSpcReduction="20000"/>
          </a:bodyPr>
          <a:lstStyle/>
          <a:p>
            <a:pPr marL="0" indent="0">
              <a:spcBef>
                <a:spcPts val="480"/>
              </a:spcBef>
              <a:buNone/>
            </a:pPr>
            <a:r>
              <a:rPr lang="en-US" sz="3300" b="1" dirty="0"/>
              <a:t>Position your feet over the trucks.</a:t>
            </a:r>
            <a:r>
              <a:rPr lang="en-US" sz="3300" dirty="0"/>
              <a:t> </a:t>
            </a:r>
            <a:endParaRPr lang="en-US" sz="3300" dirty="0" smtClean="0"/>
          </a:p>
          <a:p>
            <a:pPr>
              <a:spcBef>
                <a:spcPts val="480"/>
              </a:spcBef>
            </a:pPr>
            <a:r>
              <a:rPr lang="en-US" dirty="0" smtClean="0"/>
              <a:t>A </a:t>
            </a:r>
            <a:r>
              <a:rPr lang="en-US" dirty="0"/>
              <a:t>good rule of thumb when you’re first getting comfortable with standing on a skateboard is to stay centered over the trucks. </a:t>
            </a:r>
            <a:endParaRPr lang="en-US" dirty="0" smtClean="0"/>
          </a:p>
          <a:p>
            <a:pPr>
              <a:spcBef>
                <a:spcPts val="480"/>
              </a:spcBef>
            </a:pPr>
            <a:r>
              <a:rPr lang="en-US" dirty="0" smtClean="0"/>
              <a:t>The </a:t>
            </a:r>
            <a:r>
              <a:rPr lang="en-US" dirty="0"/>
              <a:t>trucks are the long metal shafts on the underside of the board that attach the wheels to the deck (the wooden platform you stand on). </a:t>
            </a:r>
            <a:endParaRPr lang="en-US" dirty="0" smtClean="0"/>
          </a:p>
          <a:p>
            <a:pPr>
              <a:spcBef>
                <a:spcPts val="480"/>
              </a:spcBef>
            </a:pPr>
            <a:r>
              <a:rPr lang="en-US" dirty="0" smtClean="0"/>
              <a:t>Rest </a:t>
            </a:r>
            <a:r>
              <a:rPr lang="en-US" dirty="0"/>
              <a:t>each foot over the bolts on the top of the board that hold the trucks in place. </a:t>
            </a:r>
            <a:endParaRPr lang="en-US" dirty="0" smtClean="0"/>
          </a:p>
          <a:p>
            <a:pPr>
              <a:spcBef>
                <a:spcPts val="480"/>
              </a:spcBef>
            </a:pPr>
            <a:r>
              <a:rPr lang="en-US" dirty="0" smtClean="0"/>
              <a:t>Don’t </a:t>
            </a:r>
            <a:r>
              <a:rPr lang="en-US" dirty="0"/>
              <a:t>let your feet spread out too far or come together in too narrow a </a:t>
            </a:r>
            <a:r>
              <a:rPr lang="en-US" dirty="0" smtClean="0"/>
              <a:t>stance.</a:t>
            </a:r>
          </a:p>
          <a:p>
            <a:pPr>
              <a:spcBef>
                <a:spcPts val="480"/>
              </a:spcBef>
            </a:pPr>
            <a:r>
              <a:rPr lang="en-US" dirty="0" smtClean="0"/>
              <a:t>Conveniently</a:t>
            </a:r>
            <a:r>
              <a:rPr lang="en-US" dirty="0"/>
              <a:t>, the distance between the trucks is approximately the same as your feet when in a shoulder width stance.</a:t>
            </a:r>
          </a:p>
          <a:p>
            <a:endParaRPr lang="en-US" dirty="0"/>
          </a:p>
        </p:txBody>
      </p:sp>
      <p:pic>
        <p:nvPicPr>
          <p:cNvPr id="4" name="Picture 3"/>
          <p:cNvPicPr>
            <a:picLocks noChangeAspect="1"/>
          </p:cNvPicPr>
          <p:nvPr/>
        </p:nvPicPr>
        <p:blipFill>
          <a:blip r:embed="rId2"/>
          <a:stretch>
            <a:fillRect/>
          </a:stretch>
        </p:blipFill>
        <p:spPr>
          <a:xfrm>
            <a:off x="446901" y="1591285"/>
            <a:ext cx="4125099" cy="3093824"/>
          </a:xfrm>
          <a:prstGeom prst="rect">
            <a:avLst/>
          </a:prstGeom>
        </p:spPr>
      </p:pic>
    </p:spTree>
    <p:extLst>
      <p:ext uri="{BB962C8B-B14F-4D97-AF65-F5344CB8AC3E}">
        <p14:creationId xmlns:p14="http://schemas.microsoft.com/office/powerpoint/2010/main" val="2137490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343" y="433880"/>
            <a:ext cx="8246070" cy="610820"/>
          </a:xfrm>
        </p:spPr>
        <p:txBody>
          <a:bodyPr>
            <a:normAutofit fontScale="90000"/>
          </a:bodyPr>
          <a:lstStyle/>
          <a:p>
            <a:r>
              <a:rPr lang="en-US" dirty="0" smtClean="0"/>
              <a:t>Hazards of Skating</a:t>
            </a:r>
            <a:endParaRPr lang="en-US" dirty="0"/>
          </a:p>
        </p:txBody>
      </p:sp>
      <p:sp>
        <p:nvSpPr>
          <p:cNvPr id="3" name="Content Placeholder 2"/>
          <p:cNvSpPr>
            <a:spLocks noGrp="1"/>
          </p:cNvSpPr>
          <p:nvPr>
            <p:ph idx="1"/>
          </p:nvPr>
        </p:nvSpPr>
        <p:spPr>
          <a:xfrm>
            <a:off x="143555" y="1960930"/>
            <a:ext cx="5191970" cy="3182570"/>
          </a:xfrm>
        </p:spPr>
        <p:txBody>
          <a:bodyPr>
            <a:normAutofit fontScale="62500" lnSpcReduction="20000"/>
          </a:bodyPr>
          <a:lstStyle/>
          <a:p>
            <a:pPr marL="514350" indent="-514350">
              <a:buFont typeface="+mj-lt"/>
              <a:buAutoNum type="arabicPeriod"/>
            </a:pPr>
            <a:r>
              <a:rPr lang="en-US" sz="2900" b="1" dirty="0" smtClean="0"/>
              <a:t>Ankle </a:t>
            </a:r>
            <a:r>
              <a:rPr lang="en-US" sz="2900" b="1" dirty="0"/>
              <a:t>Sprains &amp; Fractures</a:t>
            </a:r>
            <a:r>
              <a:rPr lang="en-US" sz="2900" dirty="0"/>
              <a:t/>
            </a:r>
            <a:br>
              <a:rPr lang="en-US" sz="2900" dirty="0"/>
            </a:br>
            <a:r>
              <a:rPr lang="en-US" sz="2900" dirty="0"/>
              <a:t>The intense weight and pressure placed upon the ankles during skating activity makes them susceptible to sprains and fractures. </a:t>
            </a:r>
            <a:endParaRPr lang="en-US" sz="2900" dirty="0" smtClean="0"/>
          </a:p>
          <a:p>
            <a:pPr marL="514350" indent="-514350">
              <a:buFont typeface="+mj-lt"/>
              <a:buAutoNum type="arabicPeriod"/>
            </a:pPr>
            <a:r>
              <a:rPr lang="en-US" sz="2900" b="1" dirty="0" smtClean="0"/>
              <a:t>Head </a:t>
            </a:r>
            <a:r>
              <a:rPr lang="en-US" sz="2900" b="1" dirty="0"/>
              <a:t>Injuries</a:t>
            </a:r>
            <a:r>
              <a:rPr lang="en-US" sz="2900" dirty="0"/>
              <a:t/>
            </a:r>
            <a:br>
              <a:rPr lang="en-US" sz="2900" dirty="0"/>
            </a:br>
            <a:r>
              <a:rPr lang="en-US" sz="2900" dirty="0"/>
              <a:t>When a loss of balance or control occurs, head injuries are a common and serious consequence. The ice surface is very dangerous as there is no cushion against impact. These skating injuries may include concussions or other traumatic brain injuries</a:t>
            </a:r>
            <a:r>
              <a:rPr lang="en-US" sz="2900" dirty="0" smtClean="0"/>
              <a:t>. Wear a helmet!</a:t>
            </a:r>
            <a:endParaRPr lang="en-US" sz="29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33" y="3182570"/>
            <a:ext cx="3036210" cy="18163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333" y="1158430"/>
            <a:ext cx="3036210" cy="2024140"/>
          </a:xfrm>
          <a:prstGeom prst="rect">
            <a:avLst/>
          </a:prstGeom>
        </p:spPr>
      </p:pic>
    </p:spTree>
    <p:extLst>
      <p:ext uri="{BB962C8B-B14F-4D97-AF65-F5344CB8AC3E}">
        <p14:creationId xmlns:p14="http://schemas.microsoft.com/office/powerpoint/2010/main" val="3415043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296259" y="1502814"/>
            <a:ext cx="4886561" cy="3359511"/>
          </a:xfrm>
        </p:spPr>
        <p:txBody>
          <a:bodyPr>
            <a:normAutofit fontScale="70000" lnSpcReduction="20000"/>
          </a:bodyPr>
          <a:lstStyle/>
          <a:p>
            <a:pPr marL="0" indent="0">
              <a:buNone/>
            </a:pPr>
            <a:r>
              <a:rPr lang="en-US" sz="2600" b="1" dirty="0"/>
              <a:t>Avoid the tail and nose of the board.</a:t>
            </a:r>
            <a:r>
              <a:rPr lang="en-US" sz="2600" dirty="0"/>
              <a:t> </a:t>
            </a:r>
            <a:endParaRPr lang="en-US" sz="2600" dirty="0" smtClean="0"/>
          </a:p>
          <a:p>
            <a:r>
              <a:rPr lang="en-US" sz="2100" dirty="0" smtClean="0"/>
              <a:t>On </a:t>
            </a:r>
            <a:r>
              <a:rPr lang="en-US" sz="2100" dirty="0"/>
              <a:t>either end of most types of skateboards there is an upturned edge known as either the “tail” or the “nose.” </a:t>
            </a:r>
            <a:endParaRPr lang="en-US" sz="2100" dirty="0" smtClean="0"/>
          </a:p>
          <a:p>
            <a:r>
              <a:rPr lang="en-US" sz="2100" dirty="0" smtClean="0"/>
              <a:t>Leave </a:t>
            </a:r>
            <a:r>
              <a:rPr lang="en-US" sz="2100" dirty="0"/>
              <a:t>these alone for now. </a:t>
            </a:r>
            <a:endParaRPr lang="en-US" sz="2100" dirty="0" smtClean="0"/>
          </a:p>
          <a:p>
            <a:r>
              <a:rPr lang="en-US" sz="2100" dirty="0" smtClean="0"/>
              <a:t>Putting </a:t>
            </a:r>
            <a:r>
              <a:rPr lang="en-US" sz="2100" dirty="0"/>
              <a:t>too much weight on the nose or tail will cause the board to lift up, raising one set of wheels off the ground. </a:t>
            </a:r>
            <a:endParaRPr lang="en-US" sz="2100" dirty="0" smtClean="0"/>
          </a:p>
          <a:p>
            <a:r>
              <a:rPr lang="en-US" sz="2100" dirty="0" smtClean="0"/>
              <a:t>This </a:t>
            </a:r>
            <a:r>
              <a:rPr lang="en-US" sz="2100" dirty="0"/>
              <a:t>can lead to a lot of accidents if it’s your first time on a </a:t>
            </a:r>
            <a:r>
              <a:rPr lang="en-US" sz="2100" dirty="0" smtClean="0"/>
              <a:t>skateboard.</a:t>
            </a:r>
          </a:p>
          <a:p>
            <a:r>
              <a:rPr lang="en-US" sz="2100" dirty="0" smtClean="0"/>
              <a:t>Ensuring </a:t>
            </a:r>
            <a:r>
              <a:rPr lang="en-US" sz="2100" dirty="0"/>
              <a:t>that your feet stay over the bolts of the trucks is a good way to keep them from drifting toward either end.</a:t>
            </a:r>
          </a:p>
          <a:p>
            <a:r>
              <a:rPr lang="en-US" sz="2100" dirty="0"/>
              <a:t>The nose and tail will come into play for more advanced tricks, like manuals, ollies and most other “pop” movements, that require you to manipulate the angle of the board.</a:t>
            </a:r>
          </a:p>
          <a:p>
            <a:endParaRPr lang="en-US" dirty="0"/>
          </a:p>
        </p:txBody>
      </p:sp>
      <p:pic>
        <p:nvPicPr>
          <p:cNvPr id="5" name="Picture 4"/>
          <p:cNvPicPr>
            <a:picLocks noChangeAspect="1"/>
          </p:cNvPicPr>
          <p:nvPr/>
        </p:nvPicPr>
        <p:blipFill>
          <a:blip r:embed="rId2"/>
          <a:stretch>
            <a:fillRect/>
          </a:stretch>
        </p:blipFill>
        <p:spPr>
          <a:xfrm>
            <a:off x="5284643" y="1566950"/>
            <a:ext cx="3632607" cy="2724455"/>
          </a:xfrm>
          <a:prstGeom prst="rect">
            <a:avLst/>
          </a:prstGeom>
        </p:spPr>
      </p:pic>
    </p:spTree>
    <p:extLst>
      <p:ext uri="{BB962C8B-B14F-4D97-AF65-F5344CB8AC3E}">
        <p14:creationId xmlns:p14="http://schemas.microsoft.com/office/powerpoint/2010/main" val="3092257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4104951" y="1502814"/>
            <a:ext cx="4886559" cy="3512215"/>
          </a:xfrm>
        </p:spPr>
        <p:txBody>
          <a:bodyPr>
            <a:normAutofit fontScale="47500" lnSpcReduction="20000"/>
          </a:bodyPr>
          <a:lstStyle/>
          <a:p>
            <a:pPr marL="0" indent="0">
              <a:spcBef>
                <a:spcPts val="480"/>
              </a:spcBef>
              <a:buNone/>
            </a:pPr>
            <a:r>
              <a:rPr lang="en-US" sz="3800" b="1" dirty="0"/>
              <a:t>Keep your weight on the balls of your feet.</a:t>
            </a:r>
            <a:r>
              <a:rPr lang="en-US" sz="3800" dirty="0"/>
              <a:t> </a:t>
            </a:r>
            <a:endParaRPr lang="en-US" sz="3800" dirty="0" smtClean="0"/>
          </a:p>
          <a:p>
            <a:pPr>
              <a:spcBef>
                <a:spcPts val="480"/>
              </a:spcBef>
            </a:pPr>
            <a:r>
              <a:rPr lang="en-US" sz="2900" dirty="0" smtClean="0"/>
              <a:t>Lean </a:t>
            </a:r>
            <a:r>
              <a:rPr lang="en-US" sz="2900" dirty="0"/>
              <a:t>your weight forward slightly until you’re poised on the broad part of your foot directly behind the toes. </a:t>
            </a:r>
            <a:endParaRPr lang="en-US" sz="2900" dirty="0" smtClean="0"/>
          </a:p>
          <a:p>
            <a:pPr>
              <a:spcBef>
                <a:spcPts val="480"/>
              </a:spcBef>
            </a:pPr>
            <a:r>
              <a:rPr lang="en-US" sz="2900" dirty="0" smtClean="0"/>
              <a:t>When </a:t>
            </a:r>
            <a:r>
              <a:rPr lang="en-US" sz="2900" dirty="0"/>
              <a:t>you’re skating, you need to be able to shift and reposition to stay balanced and perform different maneuvers. </a:t>
            </a:r>
            <a:endParaRPr lang="en-US" sz="2900" dirty="0" smtClean="0"/>
          </a:p>
          <a:p>
            <a:pPr>
              <a:spcBef>
                <a:spcPts val="480"/>
              </a:spcBef>
            </a:pPr>
            <a:r>
              <a:rPr lang="en-US" sz="2900" dirty="0" smtClean="0"/>
              <a:t>Staying </a:t>
            </a:r>
            <a:r>
              <a:rPr lang="en-US" sz="2900" dirty="0"/>
              <a:t>on the balls of your feet makes it easier to lift, slide, and pivot your feet at will, and will also allow you to absorb shock through your lower leg muscles while you’re riding. </a:t>
            </a:r>
            <a:endParaRPr lang="en-US" sz="2900" dirty="0" smtClean="0"/>
          </a:p>
          <a:p>
            <a:pPr>
              <a:spcBef>
                <a:spcPts val="480"/>
              </a:spcBef>
            </a:pPr>
            <a:r>
              <a:rPr lang="en-US" sz="2900" dirty="0" smtClean="0"/>
              <a:t>Standing </a:t>
            </a:r>
            <a:r>
              <a:rPr lang="en-US" sz="2900" dirty="0"/>
              <a:t>flat footed on a skateboard feels awkward because it essentially takes all agility out of the equation. </a:t>
            </a:r>
            <a:endParaRPr lang="en-US" sz="2900" dirty="0" smtClean="0"/>
          </a:p>
          <a:p>
            <a:pPr>
              <a:spcBef>
                <a:spcPts val="480"/>
              </a:spcBef>
            </a:pPr>
            <a:r>
              <a:rPr lang="en-US" sz="2900" dirty="0" smtClean="0"/>
              <a:t>When </a:t>
            </a:r>
            <a:r>
              <a:rPr lang="en-US" sz="2900" dirty="0"/>
              <a:t>you’re on the balls of your feet, you’re ready to respond to the movements of the board.</a:t>
            </a:r>
          </a:p>
          <a:p>
            <a:pPr>
              <a:spcBef>
                <a:spcPts val="480"/>
              </a:spcBef>
            </a:pPr>
            <a:r>
              <a:rPr lang="en-US" sz="2900" dirty="0"/>
              <a:t>Raising up on tiptoe or letting your heels come off the board will also compromise your balance. </a:t>
            </a:r>
            <a:endParaRPr lang="en-US" sz="2900" dirty="0" smtClean="0"/>
          </a:p>
          <a:p>
            <a:pPr>
              <a:spcBef>
                <a:spcPts val="480"/>
              </a:spcBef>
            </a:pPr>
            <a:r>
              <a:rPr lang="en-US" sz="2900" dirty="0" smtClean="0"/>
              <a:t>Your </a:t>
            </a:r>
            <a:r>
              <a:rPr lang="en-US" sz="2900" dirty="0"/>
              <a:t>entire foot should remain in contact with the top of the board; it’s just a matter of where your weight is directed.</a:t>
            </a:r>
          </a:p>
          <a:p>
            <a:pPr>
              <a:spcBef>
                <a:spcPts val="480"/>
              </a:spcBef>
            </a:pPr>
            <a:endParaRPr lang="en-US" dirty="0"/>
          </a:p>
        </p:txBody>
      </p:sp>
      <p:pic>
        <p:nvPicPr>
          <p:cNvPr id="4" name="Picture 3"/>
          <p:cNvPicPr>
            <a:picLocks noChangeAspect="1"/>
          </p:cNvPicPr>
          <p:nvPr/>
        </p:nvPicPr>
        <p:blipFill>
          <a:blip r:embed="rId2"/>
          <a:stretch>
            <a:fillRect/>
          </a:stretch>
        </p:blipFill>
        <p:spPr>
          <a:xfrm>
            <a:off x="143555" y="1502815"/>
            <a:ext cx="3877820" cy="2908365"/>
          </a:xfrm>
          <a:prstGeom prst="rect">
            <a:avLst/>
          </a:prstGeom>
        </p:spPr>
      </p:pic>
    </p:spTree>
    <p:extLst>
      <p:ext uri="{BB962C8B-B14F-4D97-AF65-F5344CB8AC3E}">
        <p14:creationId xmlns:p14="http://schemas.microsoft.com/office/powerpoint/2010/main" val="33125289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fontScale="90000"/>
          </a:bodyPr>
          <a:lstStyle/>
          <a:p>
            <a:r>
              <a:rPr lang="en-US" dirty="0"/>
              <a:t>Staying Balanced on a Skateboard</a:t>
            </a:r>
          </a:p>
        </p:txBody>
      </p:sp>
      <p:sp>
        <p:nvSpPr>
          <p:cNvPr id="3" name="Content Placeholder 2"/>
          <p:cNvSpPr>
            <a:spLocks noGrp="1"/>
          </p:cNvSpPr>
          <p:nvPr>
            <p:ph idx="1"/>
          </p:nvPr>
        </p:nvSpPr>
        <p:spPr>
          <a:xfrm>
            <a:off x="296259" y="1502814"/>
            <a:ext cx="4715267" cy="3554488"/>
          </a:xfrm>
        </p:spPr>
        <p:txBody>
          <a:bodyPr>
            <a:normAutofit fontScale="47500" lnSpcReduction="20000"/>
          </a:bodyPr>
          <a:lstStyle/>
          <a:p>
            <a:pPr marL="0" indent="0">
              <a:spcBef>
                <a:spcPts val="480"/>
              </a:spcBef>
              <a:buNone/>
            </a:pPr>
            <a:r>
              <a:rPr lang="en-US" sz="3800" b="1" dirty="0"/>
              <a:t>Make small adjustments.</a:t>
            </a:r>
            <a:r>
              <a:rPr lang="en-US" sz="3800" dirty="0"/>
              <a:t> </a:t>
            </a:r>
            <a:endParaRPr lang="en-US" sz="3800" dirty="0" smtClean="0"/>
          </a:p>
          <a:p>
            <a:pPr>
              <a:spcBef>
                <a:spcPts val="480"/>
              </a:spcBef>
            </a:pPr>
            <a:r>
              <a:rPr lang="en-US" sz="3200" dirty="0" smtClean="0"/>
              <a:t>Use </a:t>
            </a:r>
            <a:r>
              <a:rPr lang="en-US" sz="3200" dirty="0"/>
              <a:t>delicate movements of the feet, ankles, knees and hips to maintain your balance on the board. </a:t>
            </a:r>
            <a:endParaRPr lang="en-US" sz="3200" dirty="0" smtClean="0"/>
          </a:p>
          <a:p>
            <a:pPr>
              <a:spcBef>
                <a:spcPts val="480"/>
              </a:spcBef>
            </a:pPr>
            <a:r>
              <a:rPr lang="en-US" sz="3200" dirty="0" smtClean="0"/>
              <a:t>Lean</a:t>
            </a:r>
            <a:r>
              <a:rPr lang="en-US" sz="3200" dirty="0"/>
              <a:t>, tilt, pump your legs </a:t>
            </a:r>
            <a:r>
              <a:rPr lang="en-US" sz="3200" dirty="0" smtClean="0"/>
              <a:t>in </a:t>
            </a:r>
            <a:r>
              <a:rPr lang="en-US" sz="3200" dirty="0"/>
              <a:t>order to stay upright. </a:t>
            </a:r>
            <a:endParaRPr lang="en-US" sz="3200" dirty="0" smtClean="0"/>
          </a:p>
          <a:p>
            <a:pPr>
              <a:spcBef>
                <a:spcPts val="480"/>
              </a:spcBef>
            </a:pPr>
            <a:r>
              <a:rPr lang="en-US" sz="3200" dirty="0" smtClean="0"/>
              <a:t>Wave </a:t>
            </a:r>
            <a:r>
              <a:rPr lang="en-US" sz="3200" dirty="0"/>
              <a:t>your arms to steady yourself, if it helps. </a:t>
            </a:r>
            <a:endParaRPr lang="en-US" sz="3200" dirty="0" smtClean="0"/>
          </a:p>
          <a:p>
            <a:pPr>
              <a:spcBef>
                <a:spcPts val="480"/>
              </a:spcBef>
            </a:pPr>
            <a:r>
              <a:rPr lang="en-US" sz="3200" dirty="0" smtClean="0"/>
              <a:t>Constantly make small </a:t>
            </a:r>
            <a:r>
              <a:rPr lang="en-US" sz="3200" dirty="0"/>
              <a:t>adjustments to keep the board under control, especially once you’re in motion. </a:t>
            </a:r>
            <a:endParaRPr lang="en-US" sz="3200" dirty="0" smtClean="0"/>
          </a:p>
          <a:p>
            <a:pPr>
              <a:spcBef>
                <a:spcPts val="480"/>
              </a:spcBef>
            </a:pPr>
            <a:r>
              <a:rPr lang="en-US" sz="3200" dirty="0" smtClean="0"/>
              <a:t>It </a:t>
            </a:r>
            <a:r>
              <a:rPr lang="en-US" sz="3200" dirty="0"/>
              <a:t>will continue to get easier the more you </a:t>
            </a:r>
            <a:r>
              <a:rPr lang="en-US" sz="3200" dirty="0" smtClean="0"/>
              <a:t>practice.</a:t>
            </a:r>
          </a:p>
          <a:p>
            <a:pPr>
              <a:spcBef>
                <a:spcPts val="480"/>
              </a:spcBef>
            </a:pPr>
            <a:r>
              <a:rPr lang="en-US" sz="3200" dirty="0" smtClean="0"/>
              <a:t>If </a:t>
            </a:r>
            <a:r>
              <a:rPr lang="en-US" sz="3200" dirty="0"/>
              <a:t>your feet and body are fixed in place, you will almost always come unbalanced.</a:t>
            </a:r>
          </a:p>
          <a:p>
            <a:pPr>
              <a:spcBef>
                <a:spcPts val="480"/>
              </a:spcBef>
            </a:pPr>
            <a:r>
              <a:rPr lang="en-US" sz="3200" dirty="0"/>
              <a:t>Try not to sway too far forward or </a:t>
            </a:r>
            <a:r>
              <a:rPr lang="en-US" sz="3200" dirty="0" smtClean="0"/>
              <a:t>backward; you </a:t>
            </a:r>
            <a:r>
              <a:rPr lang="en-US" sz="3200" dirty="0"/>
              <a:t>might fall off or even tip the board over.</a:t>
            </a:r>
          </a:p>
          <a:p>
            <a:pPr>
              <a:spcBef>
                <a:spcPts val="480"/>
              </a:spcBef>
            </a:pPr>
            <a:r>
              <a:rPr lang="en-US" sz="3200" dirty="0"/>
              <a:t>Balancing on a skateboard is similar to standing on the deck of a boat that is rocking, pitching and swaying</a:t>
            </a:r>
            <a:r>
              <a:rPr lang="en-US" sz="3200" dirty="0" smtClean="0"/>
              <a:t>.; it </a:t>
            </a:r>
            <a:r>
              <a:rPr lang="en-US" sz="3200" dirty="0"/>
              <a:t>forces you to stay light on your feet.</a:t>
            </a:r>
          </a:p>
          <a:p>
            <a:pPr>
              <a:spcBef>
                <a:spcPts val="480"/>
              </a:spcBef>
            </a:pPr>
            <a:endParaRPr lang="en-US" dirty="0"/>
          </a:p>
        </p:txBody>
      </p:sp>
      <p:pic>
        <p:nvPicPr>
          <p:cNvPr id="4" name="Picture 3"/>
          <p:cNvPicPr>
            <a:picLocks noChangeAspect="1"/>
          </p:cNvPicPr>
          <p:nvPr/>
        </p:nvPicPr>
        <p:blipFill>
          <a:blip r:embed="rId2"/>
          <a:stretch>
            <a:fillRect/>
          </a:stretch>
        </p:blipFill>
        <p:spPr>
          <a:xfrm>
            <a:off x="5011527" y="1502814"/>
            <a:ext cx="3836213" cy="2877160"/>
          </a:xfrm>
          <a:prstGeom prst="rect">
            <a:avLst/>
          </a:prstGeom>
        </p:spPr>
      </p:pic>
    </p:spTree>
    <p:extLst>
      <p:ext uri="{BB962C8B-B14F-4D97-AF65-F5344CB8AC3E}">
        <p14:creationId xmlns:p14="http://schemas.microsoft.com/office/powerpoint/2010/main" val="21373981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448966" y="1502815"/>
            <a:ext cx="4275739" cy="3512215"/>
          </a:xfrm>
        </p:spPr>
        <p:txBody>
          <a:bodyPr>
            <a:noAutofit/>
          </a:bodyPr>
          <a:lstStyle/>
          <a:p>
            <a:pPr>
              <a:lnSpc>
                <a:spcPct val="80000"/>
              </a:lnSpc>
              <a:spcBef>
                <a:spcPts val="480"/>
              </a:spcBef>
            </a:pPr>
            <a:r>
              <a:rPr lang="en-US" sz="1600" dirty="0" smtClean="0"/>
              <a:t>Put your front foot on the board over the front truck (goofy stance – right foot, regular stance – left foot.)</a:t>
            </a:r>
          </a:p>
          <a:p>
            <a:pPr>
              <a:lnSpc>
                <a:spcPct val="80000"/>
              </a:lnSpc>
              <a:spcBef>
                <a:spcPts val="480"/>
              </a:spcBef>
            </a:pPr>
            <a:r>
              <a:rPr lang="en-US" sz="1600" dirty="0"/>
              <a:t>Use your </a:t>
            </a:r>
            <a:r>
              <a:rPr lang="en-US" sz="1600" dirty="0" smtClean="0"/>
              <a:t>back </a:t>
            </a:r>
            <a:r>
              <a:rPr lang="en-US" sz="1600" dirty="0"/>
              <a:t>foot to push off with a long</a:t>
            </a:r>
            <a:r>
              <a:rPr lang="en-US" sz="1600" dirty="0" smtClean="0"/>
              <a:t>, hard, quick </a:t>
            </a:r>
            <a:r>
              <a:rPr lang="en-US" sz="1600" dirty="0"/>
              <a:t>kicking motion</a:t>
            </a:r>
            <a:r>
              <a:rPr lang="en-US" sz="1600" dirty="0" smtClean="0"/>
              <a:t>. You </a:t>
            </a:r>
            <a:r>
              <a:rPr lang="en-US" sz="1600" dirty="0"/>
              <a:t>can do it about 3 to 4 </a:t>
            </a:r>
            <a:r>
              <a:rPr lang="en-US" sz="1600" dirty="0" smtClean="0"/>
              <a:t>times.</a:t>
            </a:r>
          </a:p>
          <a:p>
            <a:pPr lvl="1">
              <a:lnSpc>
                <a:spcPct val="80000"/>
              </a:lnSpc>
              <a:spcBef>
                <a:spcPts val="480"/>
              </a:spcBef>
            </a:pPr>
            <a:r>
              <a:rPr lang="en-US" sz="1600" dirty="0" smtClean="0"/>
              <a:t>Walking </a:t>
            </a:r>
            <a:r>
              <a:rPr lang="en-US" sz="1600" dirty="0"/>
              <a:t>and pushing are remarkably similar activities. </a:t>
            </a:r>
            <a:endParaRPr lang="en-US" sz="1600" dirty="0" smtClean="0"/>
          </a:p>
          <a:p>
            <a:pPr lvl="1">
              <a:lnSpc>
                <a:spcPct val="80000"/>
              </a:lnSpc>
              <a:spcBef>
                <a:spcPts val="480"/>
              </a:spcBef>
            </a:pPr>
            <a:r>
              <a:rPr lang="en-US" sz="1600" dirty="0" smtClean="0"/>
              <a:t>You </a:t>
            </a:r>
            <a:r>
              <a:rPr lang="en-US" sz="1600" dirty="0"/>
              <a:t>should step onto the board to start with and keep on moving. </a:t>
            </a:r>
            <a:endParaRPr lang="en-US" sz="1600" dirty="0" smtClean="0"/>
          </a:p>
          <a:p>
            <a:pPr lvl="1">
              <a:lnSpc>
                <a:spcPct val="80000"/>
              </a:lnSpc>
              <a:spcBef>
                <a:spcPts val="480"/>
              </a:spcBef>
            </a:pPr>
            <a:r>
              <a:rPr lang="en-US" sz="1600" dirty="0" smtClean="0"/>
              <a:t>Learn </a:t>
            </a:r>
            <a:r>
              <a:rPr lang="en-US" sz="1600" dirty="0"/>
              <a:t>the skill of pushing with your back foot while retaining your front foot on the board</a:t>
            </a:r>
            <a:r>
              <a:rPr lang="en-US" sz="1600" dirty="0" smtClean="0"/>
              <a:t>.</a:t>
            </a:r>
          </a:p>
          <a:p>
            <a:endParaRPr lang="en-US" sz="1600" dirty="0"/>
          </a:p>
        </p:txBody>
      </p:sp>
      <p:pic>
        <p:nvPicPr>
          <p:cNvPr id="6" name="Picture 5"/>
          <p:cNvPicPr>
            <a:picLocks noChangeAspect="1"/>
          </p:cNvPicPr>
          <p:nvPr/>
        </p:nvPicPr>
        <p:blipFill>
          <a:blip r:embed="rId2"/>
          <a:stretch>
            <a:fillRect/>
          </a:stretch>
        </p:blipFill>
        <p:spPr>
          <a:xfrm>
            <a:off x="4807921" y="1479716"/>
            <a:ext cx="4039819" cy="3029864"/>
          </a:xfrm>
          <a:prstGeom prst="rect">
            <a:avLst/>
          </a:prstGeom>
        </p:spPr>
      </p:pic>
    </p:spTree>
    <p:extLst>
      <p:ext uri="{BB962C8B-B14F-4D97-AF65-F5344CB8AC3E}">
        <p14:creationId xmlns:p14="http://schemas.microsoft.com/office/powerpoint/2010/main" val="23097829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4566577" y="1502814"/>
            <a:ext cx="4275739" cy="3512215"/>
          </a:xfrm>
        </p:spPr>
        <p:txBody>
          <a:bodyPr>
            <a:noAutofit/>
          </a:bodyPr>
          <a:lstStyle/>
          <a:p>
            <a:pPr>
              <a:lnSpc>
                <a:spcPct val="80000"/>
              </a:lnSpc>
              <a:spcBef>
                <a:spcPts val="480"/>
              </a:spcBef>
            </a:pPr>
            <a:r>
              <a:rPr lang="en-US" sz="1600" dirty="0" smtClean="0"/>
              <a:t>Use </a:t>
            </a:r>
            <a:r>
              <a:rPr lang="en-US" sz="1600" dirty="0"/>
              <a:t>your </a:t>
            </a:r>
            <a:r>
              <a:rPr lang="en-US" sz="1600" dirty="0" smtClean="0"/>
              <a:t>back </a:t>
            </a:r>
            <a:r>
              <a:rPr lang="en-US" sz="1600" dirty="0"/>
              <a:t>foot to push off with a long</a:t>
            </a:r>
            <a:r>
              <a:rPr lang="en-US" sz="1600" dirty="0" smtClean="0"/>
              <a:t>, hard, quick </a:t>
            </a:r>
            <a:r>
              <a:rPr lang="en-US" sz="1600" dirty="0"/>
              <a:t>kicking motion</a:t>
            </a:r>
            <a:r>
              <a:rPr lang="en-US" sz="1600" dirty="0" smtClean="0"/>
              <a:t>. You </a:t>
            </a:r>
            <a:r>
              <a:rPr lang="en-US" sz="1600" dirty="0"/>
              <a:t>can do it about 3 to 4 </a:t>
            </a:r>
            <a:r>
              <a:rPr lang="en-US" sz="1600" dirty="0" smtClean="0"/>
              <a:t>times.</a:t>
            </a:r>
          </a:p>
          <a:p>
            <a:pPr lvl="1">
              <a:lnSpc>
                <a:spcPct val="80000"/>
              </a:lnSpc>
              <a:spcBef>
                <a:spcPts val="480"/>
              </a:spcBef>
            </a:pPr>
            <a:r>
              <a:rPr lang="en-US" sz="1600" dirty="0" smtClean="0"/>
              <a:t>Walking </a:t>
            </a:r>
            <a:r>
              <a:rPr lang="en-US" sz="1600" dirty="0"/>
              <a:t>and pushing are remarkably similar activities. </a:t>
            </a:r>
            <a:endParaRPr lang="en-US" sz="1600" dirty="0" smtClean="0"/>
          </a:p>
          <a:p>
            <a:pPr lvl="1">
              <a:lnSpc>
                <a:spcPct val="80000"/>
              </a:lnSpc>
              <a:spcBef>
                <a:spcPts val="480"/>
              </a:spcBef>
            </a:pPr>
            <a:r>
              <a:rPr lang="en-US" sz="1600" dirty="0" smtClean="0"/>
              <a:t>You </a:t>
            </a:r>
            <a:r>
              <a:rPr lang="en-US" sz="1600" dirty="0"/>
              <a:t>should step onto the board to start with and keep on moving. </a:t>
            </a:r>
            <a:endParaRPr lang="en-US" sz="1600" dirty="0" smtClean="0"/>
          </a:p>
          <a:p>
            <a:pPr lvl="1">
              <a:lnSpc>
                <a:spcPct val="80000"/>
              </a:lnSpc>
              <a:spcBef>
                <a:spcPts val="480"/>
              </a:spcBef>
            </a:pPr>
            <a:r>
              <a:rPr lang="en-US" sz="1600" dirty="0" smtClean="0"/>
              <a:t>Learn </a:t>
            </a:r>
            <a:r>
              <a:rPr lang="en-US" sz="1600" dirty="0"/>
              <a:t>the skill of pushing with your back foot while retaining your front foot on the board</a:t>
            </a:r>
            <a:r>
              <a:rPr lang="en-US" sz="1600" dirty="0" smtClean="0"/>
              <a:t>.</a:t>
            </a:r>
          </a:p>
          <a:p>
            <a:endParaRPr lang="en-US" sz="1600" dirty="0"/>
          </a:p>
        </p:txBody>
      </p:sp>
      <p:pic>
        <p:nvPicPr>
          <p:cNvPr id="5" name="Picture 4"/>
          <p:cNvPicPr>
            <a:picLocks noChangeAspect="1"/>
          </p:cNvPicPr>
          <p:nvPr/>
        </p:nvPicPr>
        <p:blipFill>
          <a:blip r:embed="rId2"/>
          <a:stretch>
            <a:fillRect/>
          </a:stretch>
        </p:blipFill>
        <p:spPr>
          <a:xfrm>
            <a:off x="296260" y="1502814"/>
            <a:ext cx="4075431" cy="3056573"/>
          </a:xfrm>
          <a:prstGeom prst="rect">
            <a:avLst/>
          </a:prstGeom>
        </p:spPr>
      </p:pic>
    </p:spTree>
    <p:extLst>
      <p:ext uri="{BB962C8B-B14F-4D97-AF65-F5344CB8AC3E}">
        <p14:creationId xmlns:p14="http://schemas.microsoft.com/office/powerpoint/2010/main" val="26706660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296260" y="1502814"/>
            <a:ext cx="3970329" cy="3206805"/>
          </a:xfrm>
        </p:spPr>
        <p:txBody>
          <a:bodyPr>
            <a:normAutofit/>
          </a:bodyPr>
          <a:lstStyle/>
          <a:p>
            <a:pPr>
              <a:lnSpc>
                <a:spcPct val="80000"/>
              </a:lnSpc>
              <a:spcBef>
                <a:spcPts val="480"/>
              </a:spcBef>
            </a:pPr>
            <a:r>
              <a:rPr lang="en-US" sz="1600" dirty="0" smtClean="0"/>
              <a:t>Put </a:t>
            </a:r>
            <a:r>
              <a:rPr lang="en-US" sz="1600" dirty="0"/>
              <a:t>your left foot on the back screws and twist both feet so they are horizontal and parallel</a:t>
            </a:r>
            <a:r>
              <a:rPr lang="en-US" sz="1600" dirty="0" smtClean="0"/>
              <a:t>.</a:t>
            </a:r>
          </a:p>
          <a:p>
            <a:endParaRPr lang="en-US" dirty="0"/>
          </a:p>
        </p:txBody>
      </p:sp>
      <p:pic>
        <p:nvPicPr>
          <p:cNvPr id="4" name="Picture 3"/>
          <p:cNvPicPr>
            <a:picLocks noChangeAspect="1"/>
          </p:cNvPicPr>
          <p:nvPr/>
        </p:nvPicPr>
        <p:blipFill>
          <a:blip r:embed="rId2"/>
          <a:stretch>
            <a:fillRect/>
          </a:stretch>
        </p:blipFill>
        <p:spPr>
          <a:xfrm>
            <a:off x="4641490" y="1502813"/>
            <a:ext cx="4072134" cy="3054101"/>
          </a:xfrm>
          <a:prstGeom prst="rect">
            <a:avLst/>
          </a:prstGeom>
        </p:spPr>
      </p:pic>
    </p:spTree>
    <p:extLst>
      <p:ext uri="{BB962C8B-B14F-4D97-AF65-F5344CB8AC3E}">
        <p14:creationId xmlns:p14="http://schemas.microsoft.com/office/powerpoint/2010/main" val="33692444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35" y="128470"/>
            <a:ext cx="3206805" cy="1374344"/>
          </a:xfrm>
        </p:spPr>
        <p:txBody>
          <a:bodyPr>
            <a:normAutofit/>
          </a:bodyPr>
          <a:lstStyle/>
          <a:p>
            <a:r>
              <a:rPr lang="en-US" dirty="0" smtClean="0"/>
              <a:t>Pushing on </a:t>
            </a:r>
            <a:r>
              <a:rPr lang="en-US" dirty="0"/>
              <a:t>a Skateboard</a:t>
            </a:r>
          </a:p>
        </p:txBody>
      </p:sp>
      <p:sp>
        <p:nvSpPr>
          <p:cNvPr id="3" name="Content Placeholder 2"/>
          <p:cNvSpPr>
            <a:spLocks noGrp="1"/>
          </p:cNvSpPr>
          <p:nvPr>
            <p:ph idx="1"/>
          </p:nvPr>
        </p:nvSpPr>
        <p:spPr>
          <a:xfrm>
            <a:off x="4724706" y="1502814"/>
            <a:ext cx="4123034" cy="3206805"/>
          </a:xfrm>
        </p:spPr>
        <p:txBody>
          <a:bodyPr>
            <a:normAutofit/>
          </a:bodyPr>
          <a:lstStyle/>
          <a:p>
            <a:pPr>
              <a:lnSpc>
                <a:spcPct val="80000"/>
              </a:lnSpc>
              <a:spcBef>
                <a:spcPts val="480"/>
              </a:spcBef>
            </a:pPr>
            <a:r>
              <a:rPr lang="en-US" sz="1600" dirty="0" smtClean="0"/>
              <a:t>When </a:t>
            </a:r>
            <a:r>
              <a:rPr lang="en-US" sz="1600" dirty="0"/>
              <a:t>you start to slow down, push off 1 or 2 more times. </a:t>
            </a:r>
            <a:endParaRPr lang="en-US" sz="1600" dirty="0" smtClean="0"/>
          </a:p>
          <a:p>
            <a:pPr>
              <a:lnSpc>
                <a:spcPct val="80000"/>
              </a:lnSpc>
              <a:spcBef>
                <a:spcPts val="480"/>
              </a:spcBef>
            </a:pPr>
            <a:r>
              <a:rPr lang="en-US" sz="1600" dirty="0" smtClean="0"/>
              <a:t>A </a:t>
            </a:r>
            <a:r>
              <a:rPr lang="en-US" sz="1600" dirty="0"/>
              <a:t>good push-off technique allows a skateboarder to start moving and pick up speed fast.</a:t>
            </a:r>
          </a:p>
          <a:p>
            <a:endParaRPr lang="en-US" dirty="0"/>
          </a:p>
        </p:txBody>
      </p:sp>
      <p:pic>
        <p:nvPicPr>
          <p:cNvPr id="4" name="Picture 3"/>
          <p:cNvPicPr>
            <a:picLocks noChangeAspect="1"/>
          </p:cNvPicPr>
          <p:nvPr/>
        </p:nvPicPr>
        <p:blipFill>
          <a:blip r:embed="rId2"/>
          <a:stretch>
            <a:fillRect/>
          </a:stretch>
        </p:blipFill>
        <p:spPr>
          <a:xfrm>
            <a:off x="448965" y="1511570"/>
            <a:ext cx="4039820" cy="3029865"/>
          </a:xfrm>
          <a:prstGeom prst="rect">
            <a:avLst/>
          </a:prstGeom>
        </p:spPr>
      </p:pic>
    </p:spTree>
    <p:extLst>
      <p:ext uri="{BB962C8B-B14F-4D97-AF65-F5344CB8AC3E}">
        <p14:creationId xmlns:p14="http://schemas.microsoft.com/office/powerpoint/2010/main" val="3259916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4" y="1502814"/>
            <a:ext cx="5106829" cy="3512215"/>
          </a:xfrm>
        </p:spPr>
        <p:txBody>
          <a:bodyPr>
            <a:normAutofit fontScale="25000" lnSpcReduction="20000"/>
          </a:bodyPr>
          <a:lstStyle/>
          <a:p>
            <a:pPr marL="0" indent="0">
              <a:spcBef>
                <a:spcPts val="480"/>
              </a:spcBef>
              <a:buNone/>
            </a:pPr>
            <a:r>
              <a:rPr lang="en-US" sz="7200" b="1" dirty="0"/>
              <a:t>Lean your weight in the direction you want to </a:t>
            </a:r>
            <a:r>
              <a:rPr lang="en-US" sz="7200" b="1" dirty="0" smtClean="0"/>
              <a:t>turn/carve.</a:t>
            </a:r>
            <a:r>
              <a:rPr lang="en-US" sz="7200" dirty="0" smtClean="0"/>
              <a:t> </a:t>
            </a:r>
          </a:p>
          <a:p>
            <a:pPr>
              <a:spcBef>
                <a:spcPts val="480"/>
              </a:spcBef>
            </a:pPr>
            <a:r>
              <a:rPr lang="en-US" sz="6000" dirty="0" smtClean="0"/>
              <a:t>Carving </a:t>
            </a:r>
            <a:r>
              <a:rPr lang="en-US" sz="6000" dirty="0"/>
              <a:t>is basically shifting your weight either on your heel or toe to turn</a:t>
            </a:r>
            <a:r>
              <a:rPr lang="en-US" sz="6000" dirty="0" smtClean="0"/>
              <a:t>.</a:t>
            </a:r>
          </a:p>
          <a:p>
            <a:pPr>
              <a:spcBef>
                <a:spcPts val="480"/>
              </a:spcBef>
            </a:pPr>
            <a:r>
              <a:rPr lang="en-US" sz="6000" dirty="0" smtClean="0"/>
              <a:t>Decide </a:t>
            </a:r>
            <a:r>
              <a:rPr lang="en-US" sz="6000" dirty="0"/>
              <a:t>whether you want to </a:t>
            </a:r>
            <a:r>
              <a:rPr lang="en-US" sz="6000" dirty="0" smtClean="0"/>
              <a:t>turn/carve </a:t>
            </a:r>
            <a:r>
              <a:rPr lang="en-US" sz="6000" dirty="0"/>
              <a:t>to the left or to the right. </a:t>
            </a:r>
            <a:endParaRPr lang="en-US" sz="6000" dirty="0" smtClean="0"/>
          </a:p>
          <a:p>
            <a:pPr>
              <a:spcBef>
                <a:spcPts val="480"/>
              </a:spcBef>
            </a:pPr>
            <a:r>
              <a:rPr lang="en-US" sz="6000" dirty="0" smtClean="0"/>
              <a:t>If </a:t>
            </a:r>
            <a:r>
              <a:rPr lang="en-US" sz="6000" dirty="0"/>
              <a:t>you ride regular (left foot up front), initiate a mild left turn by leaning your weight back over your heels, so that more pressure is put on the rear edge of the deck. </a:t>
            </a:r>
            <a:endParaRPr lang="en-US" sz="6000" dirty="0" smtClean="0"/>
          </a:p>
          <a:p>
            <a:pPr>
              <a:spcBef>
                <a:spcPts val="480"/>
              </a:spcBef>
            </a:pPr>
            <a:r>
              <a:rPr lang="en-US" sz="6000" dirty="0" smtClean="0"/>
              <a:t>Right </a:t>
            </a:r>
            <a:r>
              <a:rPr lang="en-US" sz="6000" dirty="0"/>
              <a:t>turns can be performed by leaning over the </a:t>
            </a:r>
            <a:r>
              <a:rPr lang="en-US" sz="6000" dirty="0" smtClean="0"/>
              <a:t>toes.</a:t>
            </a:r>
          </a:p>
          <a:p>
            <a:pPr>
              <a:spcBef>
                <a:spcPts val="480"/>
              </a:spcBef>
            </a:pPr>
            <a:r>
              <a:rPr lang="en-US" sz="6000" dirty="0" smtClean="0"/>
              <a:t>The </a:t>
            </a:r>
            <a:r>
              <a:rPr lang="en-US" sz="6000" dirty="0"/>
              <a:t>general idea is to simply lean in the direction you want to go. </a:t>
            </a:r>
            <a:endParaRPr lang="en-US" sz="6000" dirty="0" smtClean="0"/>
          </a:p>
          <a:p>
            <a:pPr>
              <a:spcBef>
                <a:spcPts val="480"/>
              </a:spcBef>
            </a:pPr>
            <a:r>
              <a:rPr lang="en-US" sz="6000" dirty="0" smtClean="0"/>
              <a:t>These </a:t>
            </a:r>
            <a:r>
              <a:rPr lang="en-US" sz="6000" dirty="0"/>
              <a:t>directions should be reversed for goofy riders (those who place their right foot up front</a:t>
            </a:r>
            <a:r>
              <a:rPr lang="en-US" sz="6000" dirty="0" smtClean="0"/>
              <a:t>).</a:t>
            </a:r>
            <a:endParaRPr lang="en-US" sz="6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766"/>
          <a:stretch/>
        </p:blipFill>
        <p:spPr>
          <a:xfrm>
            <a:off x="5640935" y="1502814"/>
            <a:ext cx="3315336" cy="2443281"/>
          </a:xfrm>
          <a:prstGeom prst="rect">
            <a:avLst/>
          </a:prstGeom>
        </p:spPr>
      </p:pic>
      <p:sp>
        <p:nvSpPr>
          <p:cNvPr id="7" name="Title 1"/>
          <p:cNvSpPr txBox="1">
            <a:spLocks/>
          </p:cNvSpPr>
          <p:nvPr/>
        </p:nvSpPr>
        <p:spPr>
          <a:xfrm>
            <a:off x="6099050" y="0"/>
            <a:ext cx="2595984" cy="1350110"/>
          </a:xfrm>
          <a:prstGeom prst="rect">
            <a:avLst/>
          </a:prstGeom>
        </p:spPr>
        <p:txBody>
          <a:bodyPr vert="horz" lIns="91440" tIns="45720" rIns="91440" bIns="45720" rtlCol="0" anchor="ctr">
            <a:normAutofit fontScale="90000" lnSpcReduction="20000"/>
          </a:bodyPr>
          <a:lstStyle>
            <a:lvl1pPr algn="r" defTabSz="914400" rtl="0" eaLnBrk="1" latinLnBrk="0" hangingPunct="1">
              <a:spcBef>
                <a:spcPct val="0"/>
              </a:spcBef>
              <a:buNone/>
              <a:defRPr sz="3600" kern="1200" baseline="0">
                <a:solidFill>
                  <a:srgbClr val="FFFF00"/>
                </a:solidFill>
                <a:effectLst>
                  <a:outerShdw blurRad="50800" dist="38100" dir="2700000" algn="tl" rotWithShape="0">
                    <a:prstClr val="black">
                      <a:alpha val="40000"/>
                    </a:prstClr>
                  </a:outerShdw>
                </a:effectLst>
                <a:latin typeface="+mj-lt"/>
                <a:ea typeface="+mj-ea"/>
                <a:cs typeface="+mj-cs"/>
              </a:defRPr>
            </a:lvl1pPr>
          </a:lstStyle>
          <a:p>
            <a:r>
              <a:rPr lang="en-US" dirty="0" smtClean="0"/>
              <a:t>How to Turn/Carve on a Skateboard</a:t>
            </a:r>
            <a:endParaRPr lang="en-US" dirty="0"/>
          </a:p>
        </p:txBody>
      </p:sp>
    </p:spTree>
    <p:extLst>
      <p:ext uri="{BB962C8B-B14F-4D97-AF65-F5344CB8AC3E}">
        <p14:creationId xmlns:p14="http://schemas.microsoft.com/office/powerpoint/2010/main" val="1429747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3887" y="1502815"/>
            <a:ext cx="4581149" cy="3206805"/>
          </a:xfrm>
        </p:spPr>
        <p:txBody>
          <a:bodyPr>
            <a:normAutofit fontScale="70000" lnSpcReduction="20000"/>
          </a:bodyPr>
          <a:lstStyle/>
          <a:p>
            <a:pPr marL="0" indent="0">
              <a:spcBef>
                <a:spcPts val="480"/>
              </a:spcBef>
              <a:buNone/>
            </a:pPr>
            <a:r>
              <a:rPr lang="en-US" sz="2600" b="1" dirty="0"/>
              <a:t>Try to keep your balance.</a:t>
            </a:r>
            <a:r>
              <a:rPr lang="en-US" sz="2600" dirty="0"/>
              <a:t> </a:t>
            </a:r>
            <a:endParaRPr lang="en-US" sz="2600" dirty="0" smtClean="0"/>
          </a:p>
          <a:p>
            <a:pPr>
              <a:spcBef>
                <a:spcPts val="480"/>
              </a:spcBef>
            </a:pPr>
            <a:r>
              <a:rPr lang="en-US" sz="2100" dirty="0" smtClean="0"/>
              <a:t>As </a:t>
            </a:r>
            <a:r>
              <a:rPr lang="en-US" sz="2100" dirty="0"/>
              <a:t>the deck tilts, all your weight will be over the wheels on one side of the board. </a:t>
            </a:r>
            <a:endParaRPr lang="en-US" sz="2100" dirty="0" smtClean="0"/>
          </a:p>
          <a:p>
            <a:pPr>
              <a:spcBef>
                <a:spcPts val="480"/>
              </a:spcBef>
            </a:pPr>
            <a:r>
              <a:rPr lang="en-US" sz="2100" dirty="0" smtClean="0"/>
              <a:t>This </a:t>
            </a:r>
            <a:r>
              <a:rPr lang="en-US" sz="2100" dirty="0"/>
              <a:t>will cause them to veer in the direction you’re leaning, resulting in a smooth, gradual turn. </a:t>
            </a:r>
            <a:endParaRPr lang="en-US" sz="2100" dirty="0" smtClean="0"/>
          </a:p>
          <a:p>
            <a:pPr>
              <a:spcBef>
                <a:spcPts val="480"/>
              </a:spcBef>
            </a:pPr>
            <a:r>
              <a:rPr lang="en-US" sz="2100" dirty="0" smtClean="0"/>
              <a:t>Bend </a:t>
            </a:r>
            <a:r>
              <a:rPr lang="en-US" sz="2100" dirty="0"/>
              <a:t>your knees and lower your center of gravity slightly as you steer to keep from being forced off balance by the motion of the turn. </a:t>
            </a:r>
            <a:endParaRPr lang="en-US" sz="2100" dirty="0" smtClean="0"/>
          </a:p>
          <a:p>
            <a:pPr>
              <a:spcBef>
                <a:spcPts val="480"/>
              </a:spcBef>
            </a:pPr>
            <a:r>
              <a:rPr lang="en-US" sz="2100" dirty="0" smtClean="0"/>
              <a:t>If </a:t>
            </a:r>
            <a:r>
              <a:rPr lang="en-US" sz="2100" dirty="0"/>
              <a:t>you find yourself falling off to the side of the board, you’re probably leaning too hard. </a:t>
            </a:r>
            <a:endParaRPr lang="en-US" sz="2100" dirty="0" smtClean="0"/>
          </a:p>
          <a:p>
            <a:pPr>
              <a:spcBef>
                <a:spcPts val="480"/>
              </a:spcBef>
            </a:pPr>
            <a:r>
              <a:rPr lang="en-US" sz="2100" dirty="0" smtClean="0"/>
              <a:t>Don’t </a:t>
            </a:r>
            <a:r>
              <a:rPr lang="en-US" sz="2100" dirty="0"/>
              <a:t>be too heavy-footed. </a:t>
            </a:r>
            <a:endParaRPr lang="en-US" sz="2100" dirty="0" smtClean="0"/>
          </a:p>
          <a:p>
            <a:pPr>
              <a:spcBef>
                <a:spcPts val="480"/>
              </a:spcBef>
            </a:pPr>
            <a:r>
              <a:rPr lang="en-US" sz="2100" dirty="0" smtClean="0"/>
              <a:t>Try </a:t>
            </a:r>
            <a:r>
              <a:rPr lang="en-US" sz="2100" dirty="0"/>
              <a:t>repositioning your weight delicately at first and working your way up to wider curves.</a:t>
            </a:r>
          </a:p>
          <a:p>
            <a:pPr>
              <a:spcBef>
                <a:spcPts val="480"/>
              </a:spcBef>
            </a:pPr>
            <a:endParaRPr lang="en-US" sz="21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1556102"/>
            <a:ext cx="3664920" cy="2442669"/>
          </a:xfrm>
          <a:prstGeom prst="rect">
            <a:avLst/>
          </a:prstGeom>
        </p:spPr>
      </p:pic>
      <p:sp>
        <p:nvSpPr>
          <p:cNvPr id="6" name="Title 1"/>
          <p:cNvSpPr txBox="1">
            <a:spLocks/>
          </p:cNvSpPr>
          <p:nvPr/>
        </p:nvSpPr>
        <p:spPr>
          <a:xfrm>
            <a:off x="6099050" y="0"/>
            <a:ext cx="2595984" cy="1350110"/>
          </a:xfrm>
          <a:prstGeom prst="rect">
            <a:avLst/>
          </a:prstGeom>
        </p:spPr>
        <p:txBody>
          <a:bodyPr vert="horz" lIns="91440" tIns="45720" rIns="91440" bIns="45720" rtlCol="0" anchor="ctr">
            <a:normAutofit fontScale="90000" lnSpcReduction="20000"/>
          </a:bodyPr>
          <a:lstStyle>
            <a:lvl1pPr algn="r" defTabSz="914400" rtl="0" eaLnBrk="1" latinLnBrk="0" hangingPunct="1">
              <a:spcBef>
                <a:spcPct val="0"/>
              </a:spcBef>
              <a:buNone/>
              <a:defRPr sz="3600" kern="1200" baseline="0">
                <a:solidFill>
                  <a:srgbClr val="FFFF00"/>
                </a:solidFill>
                <a:effectLst>
                  <a:outerShdw blurRad="50800" dist="38100" dir="2700000" algn="tl" rotWithShape="0">
                    <a:prstClr val="black">
                      <a:alpha val="40000"/>
                    </a:prstClr>
                  </a:outerShdw>
                </a:effectLst>
                <a:latin typeface="+mj-lt"/>
                <a:ea typeface="+mj-ea"/>
                <a:cs typeface="+mj-cs"/>
              </a:defRPr>
            </a:lvl1pPr>
          </a:lstStyle>
          <a:p>
            <a:r>
              <a:rPr lang="en-US" dirty="0" smtClean="0"/>
              <a:t>How to Turn/Carve on a Skateboard</a:t>
            </a:r>
            <a:endParaRPr lang="en-US" dirty="0"/>
          </a:p>
        </p:txBody>
      </p:sp>
    </p:spTree>
    <p:extLst>
      <p:ext uri="{BB962C8B-B14F-4D97-AF65-F5344CB8AC3E}">
        <p14:creationId xmlns:p14="http://schemas.microsoft.com/office/powerpoint/2010/main" val="2346694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5" y="1502815"/>
            <a:ext cx="4886560" cy="3512215"/>
          </a:xfrm>
        </p:spPr>
        <p:txBody>
          <a:bodyPr>
            <a:normAutofit fontScale="47500" lnSpcReduction="20000"/>
          </a:bodyPr>
          <a:lstStyle/>
          <a:p>
            <a:pPr marL="0" indent="0">
              <a:buNone/>
            </a:pPr>
            <a:r>
              <a:rPr lang="en-US" sz="3800" b="1" dirty="0"/>
              <a:t>Adjust your board to make turning easier.</a:t>
            </a:r>
            <a:r>
              <a:rPr lang="en-US" sz="3800" dirty="0"/>
              <a:t> </a:t>
            </a:r>
            <a:endParaRPr lang="en-US" sz="3800" dirty="0" smtClean="0"/>
          </a:p>
          <a:p>
            <a:r>
              <a:rPr lang="en-US" sz="3200" dirty="0" smtClean="0"/>
              <a:t>If </a:t>
            </a:r>
            <a:r>
              <a:rPr lang="en-US" sz="3200" dirty="0"/>
              <a:t>you find that it’s difficult to perform leaning turns on your board, it may be because your trucks are too tight. </a:t>
            </a:r>
            <a:endParaRPr lang="en-US" sz="3200" dirty="0" smtClean="0"/>
          </a:p>
          <a:p>
            <a:r>
              <a:rPr lang="en-US" sz="3200" dirty="0" smtClean="0"/>
              <a:t>Use </a:t>
            </a:r>
            <a:r>
              <a:rPr lang="en-US" sz="3200" dirty="0"/>
              <a:t>a crescent or socket wrench to take a little tension out of the nut that secures and tightens the trucks. </a:t>
            </a:r>
            <a:endParaRPr lang="en-US" sz="3200" dirty="0" smtClean="0"/>
          </a:p>
          <a:p>
            <a:r>
              <a:rPr lang="en-US" sz="3200" dirty="0" smtClean="0"/>
              <a:t>This </a:t>
            </a:r>
            <a:r>
              <a:rPr lang="en-US" sz="3200" dirty="0"/>
              <a:t>will enhance their range and ease of motion, allowing you to glide into turns </a:t>
            </a:r>
            <a:r>
              <a:rPr lang="en-US" sz="3200" dirty="0" smtClean="0"/>
              <a:t>effortlessly.</a:t>
            </a:r>
            <a:r>
              <a:rPr lang="en-US" sz="3200" baseline="30000" dirty="0" smtClean="0"/>
              <a:t> </a:t>
            </a:r>
          </a:p>
          <a:p>
            <a:r>
              <a:rPr lang="en-US" sz="3200" dirty="0" smtClean="0"/>
              <a:t>Looser </a:t>
            </a:r>
            <a:r>
              <a:rPr lang="en-US" sz="3200" dirty="0"/>
              <a:t>trucks will make leaning turns easier, but will reduce the overall stability of the board, as the deck will be able to move around more freely around the </a:t>
            </a:r>
            <a:r>
              <a:rPr lang="en-US" sz="3200" dirty="0" smtClean="0"/>
              <a:t>wheels.</a:t>
            </a:r>
            <a:r>
              <a:rPr lang="en-US" sz="3200" baseline="30000" dirty="0" smtClean="0"/>
              <a:t> </a:t>
            </a:r>
            <a:endParaRPr lang="en-US" sz="3200" dirty="0"/>
          </a:p>
          <a:p>
            <a:r>
              <a:rPr lang="en-US" sz="3200" dirty="0"/>
              <a:t>Trucks are the metal axles that hold the wheels on, and there is one in the front and one in the back of the </a:t>
            </a:r>
            <a:r>
              <a:rPr lang="en-US" sz="3200" dirty="0" smtClean="0"/>
              <a:t>board.</a:t>
            </a:r>
            <a:r>
              <a:rPr lang="en-US" sz="3200" baseline="30000" dirty="0" smtClean="0"/>
              <a:t> </a:t>
            </a:r>
            <a:endParaRPr lang="en-US" sz="3200" dirty="0"/>
          </a:p>
          <a:p>
            <a:r>
              <a:rPr lang="en-US" sz="3200" dirty="0"/>
              <a:t>Play around with different levels of tightness in the trucks to strike the right balance between stability and ease of movement.</a:t>
            </a:r>
          </a:p>
          <a:p>
            <a:pPr>
              <a:lnSpc>
                <a:spcPct val="80000"/>
              </a:lnSpc>
              <a:spcBef>
                <a:spcPts val="480"/>
              </a:spcBef>
            </a:pPr>
            <a:endParaRPr lang="en-US" dirty="0"/>
          </a:p>
        </p:txBody>
      </p:sp>
      <p:pic>
        <p:nvPicPr>
          <p:cNvPr id="8" name="Picture 7"/>
          <p:cNvPicPr>
            <a:picLocks noChangeAspect="1"/>
          </p:cNvPicPr>
          <p:nvPr/>
        </p:nvPicPr>
        <p:blipFill>
          <a:blip r:embed="rId2"/>
          <a:stretch>
            <a:fillRect/>
          </a:stretch>
        </p:blipFill>
        <p:spPr>
          <a:xfrm>
            <a:off x="5367065" y="1502814"/>
            <a:ext cx="3446634" cy="2290575"/>
          </a:xfrm>
          <a:prstGeom prst="rect">
            <a:avLst/>
          </a:prstGeom>
        </p:spPr>
      </p:pic>
      <p:sp>
        <p:nvSpPr>
          <p:cNvPr id="12" name="Title 1"/>
          <p:cNvSpPr txBox="1">
            <a:spLocks/>
          </p:cNvSpPr>
          <p:nvPr/>
        </p:nvSpPr>
        <p:spPr>
          <a:xfrm>
            <a:off x="6099050" y="0"/>
            <a:ext cx="2595984" cy="1350110"/>
          </a:xfrm>
          <a:prstGeom prst="rect">
            <a:avLst/>
          </a:prstGeom>
        </p:spPr>
        <p:txBody>
          <a:bodyPr vert="horz" lIns="91440" tIns="45720" rIns="91440" bIns="45720" rtlCol="0" anchor="ctr">
            <a:normAutofit fontScale="90000" lnSpcReduction="20000"/>
          </a:bodyPr>
          <a:lstStyle>
            <a:lvl1pPr algn="r" defTabSz="914400" rtl="0" eaLnBrk="1" latinLnBrk="0" hangingPunct="1">
              <a:spcBef>
                <a:spcPct val="0"/>
              </a:spcBef>
              <a:buNone/>
              <a:defRPr sz="3600" kern="1200" baseline="0">
                <a:solidFill>
                  <a:srgbClr val="FFFF00"/>
                </a:solidFill>
                <a:effectLst>
                  <a:outerShdw blurRad="50800" dist="38100" dir="2700000" algn="tl" rotWithShape="0">
                    <a:prstClr val="black">
                      <a:alpha val="40000"/>
                    </a:prstClr>
                  </a:outerShdw>
                </a:effectLst>
                <a:latin typeface="+mj-lt"/>
                <a:ea typeface="+mj-ea"/>
                <a:cs typeface="+mj-cs"/>
              </a:defRPr>
            </a:lvl1pPr>
          </a:lstStyle>
          <a:p>
            <a:r>
              <a:rPr lang="en-US" dirty="0" smtClean="0"/>
              <a:t>How to Turn/Carve on a Skateboard</a:t>
            </a:r>
            <a:endParaRPr lang="en-US" dirty="0"/>
          </a:p>
        </p:txBody>
      </p:sp>
    </p:spTree>
    <p:extLst>
      <p:ext uri="{BB962C8B-B14F-4D97-AF65-F5344CB8AC3E}">
        <p14:creationId xmlns:p14="http://schemas.microsoft.com/office/powerpoint/2010/main" val="1054537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716966"/>
            <a:ext cx="8246070" cy="610820"/>
          </a:xfrm>
        </p:spPr>
        <p:txBody>
          <a:bodyPr>
            <a:normAutofit fontScale="90000"/>
          </a:bodyPr>
          <a:lstStyle/>
          <a:p>
            <a:r>
              <a:rPr lang="en-US" dirty="0"/>
              <a:t>Hazards of </a:t>
            </a:r>
            <a:r>
              <a:rPr lang="en-US" dirty="0" smtClean="0"/>
              <a:t>Skating</a:t>
            </a:r>
            <a:br>
              <a:rPr lang="en-US" dirty="0" smtClean="0"/>
            </a:br>
            <a:r>
              <a:rPr lang="en-US" dirty="0" smtClean="0"/>
              <a:t> </a:t>
            </a:r>
            <a:r>
              <a:rPr lang="en-US" dirty="0"/>
              <a:t>(continued)</a:t>
            </a:r>
          </a:p>
        </p:txBody>
      </p:sp>
      <p:sp>
        <p:nvSpPr>
          <p:cNvPr id="3" name="Content Placeholder 2"/>
          <p:cNvSpPr>
            <a:spLocks noGrp="1"/>
          </p:cNvSpPr>
          <p:nvPr>
            <p:ph idx="1"/>
          </p:nvPr>
        </p:nvSpPr>
        <p:spPr>
          <a:xfrm>
            <a:off x="448966" y="1655520"/>
            <a:ext cx="5191969" cy="3359510"/>
          </a:xfrm>
        </p:spPr>
        <p:txBody>
          <a:bodyPr>
            <a:normAutofit fontScale="85000" lnSpcReduction="20000"/>
          </a:bodyPr>
          <a:lstStyle/>
          <a:p>
            <a:pPr marL="514350" indent="-514350">
              <a:buFont typeface="+mj-lt"/>
              <a:buAutoNum type="arabicPeriod" startAt="3"/>
            </a:pPr>
            <a:r>
              <a:rPr lang="en-US" sz="2300" b="1" dirty="0" smtClean="0"/>
              <a:t>ACL </a:t>
            </a:r>
            <a:r>
              <a:rPr lang="en-US" sz="2300" b="1" dirty="0"/>
              <a:t>Tears</a:t>
            </a:r>
            <a:r>
              <a:rPr lang="en-US" sz="2300" dirty="0"/>
              <a:t/>
            </a:r>
            <a:br>
              <a:rPr lang="en-US" sz="2300" dirty="0"/>
            </a:br>
            <a:r>
              <a:rPr lang="en-US" sz="2300" dirty="0"/>
              <a:t>The anterior cruciate ligament (ACL) runs diagonally through the middle of the knee and provides rotational stability. A traumatic injury, such as those commonly sustained during ice skating, can cause a tear of the ACL or surrounding menisci.</a:t>
            </a:r>
          </a:p>
          <a:p>
            <a:pPr marL="514350" indent="-514350">
              <a:buFont typeface="+mj-lt"/>
              <a:buAutoNum type="arabicPeriod" startAt="3"/>
            </a:pPr>
            <a:r>
              <a:rPr lang="en-US" sz="2300" b="1" dirty="0" smtClean="0"/>
              <a:t>Lacerations</a:t>
            </a:r>
            <a:r>
              <a:rPr lang="en-US" sz="2300" dirty="0" smtClean="0"/>
              <a:t/>
            </a:r>
            <a:br>
              <a:rPr lang="en-US" sz="2300" dirty="0" smtClean="0"/>
            </a:br>
            <a:r>
              <a:rPr lang="en-US" sz="2300" dirty="0" smtClean="0"/>
              <a:t>Sharp blades. Hard ice. Speed and precise movements. These combined factors put ice skaters at risk of lacerations of varying degrees of severity.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3640" y="1655520"/>
            <a:ext cx="3054100" cy="15270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640" y="3182570"/>
            <a:ext cx="3054100" cy="1716016"/>
          </a:xfrm>
          <a:prstGeom prst="rect">
            <a:avLst/>
          </a:prstGeom>
        </p:spPr>
      </p:pic>
    </p:spTree>
    <p:extLst>
      <p:ext uri="{BB962C8B-B14F-4D97-AF65-F5344CB8AC3E}">
        <p14:creationId xmlns:p14="http://schemas.microsoft.com/office/powerpoint/2010/main" val="4033917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3054095"/>
          </a:xfrm>
        </p:spPr>
        <p:txBody>
          <a:bodyPr>
            <a:normAutofit/>
          </a:bodyPr>
          <a:lstStyle/>
          <a:p>
            <a:pPr marL="0" indent="0">
              <a:lnSpc>
                <a:spcPct val="80000"/>
              </a:lnSpc>
              <a:spcBef>
                <a:spcPts val="480"/>
              </a:spcBef>
              <a:buNone/>
            </a:pPr>
            <a:r>
              <a:rPr lang="en-US" sz="1800" b="1" dirty="0" smtClean="0"/>
              <a:t>Tail Scraping</a:t>
            </a:r>
          </a:p>
          <a:p>
            <a:pPr>
              <a:lnSpc>
                <a:spcPct val="80000"/>
              </a:lnSpc>
              <a:spcBef>
                <a:spcPts val="480"/>
              </a:spcBef>
            </a:pPr>
            <a:r>
              <a:rPr lang="en-US" sz="1800" b="1" dirty="0" smtClean="0"/>
              <a:t>Tail </a:t>
            </a:r>
            <a:r>
              <a:rPr lang="en-US" sz="1800" b="1" dirty="0"/>
              <a:t>scrape only when going slowly.</a:t>
            </a:r>
            <a:r>
              <a:rPr lang="en-US" sz="1800" dirty="0"/>
              <a:t> </a:t>
            </a:r>
            <a:endParaRPr lang="en-US" sz="1800" dirty="0" smtClean="0"/>
          </a:p>
          <a:p>
            <a:pPr lvl="1">
              <a:lnSpc>
                <a:spcPct val="80000"/>
              </a:lnSpc>
              <a:spcBef>
                <a:spcPts val="480"/>
              </a:spcBef>
            </a:pPr>
            <a:r>
              <a:rPr lang="en-US" sz="1500" dirty="0" smtClean="0"/>
              <a:t>Tail </a:t>
            </a:r>
            <a:r>
              <a:rPr lang="en-US" sz="1500" dirty="0"/>
              <a:t>scraping is a very basic stopping method. </a:t>
            </a:r>
            <a:endParaRPr lang="en-US" sz="1500" dirty="0" smtClean="0"/>
          </a:p>
          <a:p>
            <a:pPr lvl="1">
              <a:lnSpc>
                <a:spcPct val="80000"/>
              </a:lnSpc>
              <a:spcBef>
                <a:spcPts val="480"/>
              </a:spcBef>
            </a:pPr>
            <a:r>
              <a:rPr lang="en-US" sz="1500" dirty="0" smtClean="0"/>
              <a:t>When </a:t>
            </a:r>
            <a:r>
              <a:rPr lang="en-US" sz="1500" dirty="0"/>
              <a:t>performing it, you can easily lose control of the board without meaning to. </a:t>
            </a:r>
            <a:endParaRPr lang="en-US" sz="1500" dirty="0" smtClean="0"/>
          </a:p>
          <a:p>
            <a:pPr lvl="1">
              <a:lnSpc>
                <a:spcPct val="80000"/>
              </a:lnSpc>
              <a:spcBef>
                <a:spcPts val="480"/>
              </a:spcBef>
            </a:pPr>
            <a:r>
              <a:rPr lang="en-US" sz="1500" dirty="0" smtClean="0"/>
              <a:t>Try </a:t>
            </a:r>
            <a:r>
              <a:rPr lang="en-US" sz="1500" dirty="0"/>
              <a:t>tail scraping when skateboarding casually on a sidewalk or even ground. </a:t>
            </a:r>
          </a:p>
        </p:txBody>
      </p:sp>
      <p:pic>
        <p:nvPicPr>
          <p:cNvPr id="4" name="Picture 3"/>
          <p:cNvPicPr>
            <a:picLocks noChangeAspect="1"/>
          </p:cNvPicPr>
          <p:nvPr/>
        </p:nvPicPr>
        <p:blipFill>
          <a:blip r:embed="rId2"/>
          <a:stretch>
            <a:fillRect/>
          </a:stretch>
        </p:blipFill>
        <p:spPr>
          <a:xfrm>
            <a:off x="4622903" y="1502815"/>
            <a:ext cx="4072134" cy="3054100"/>
          </a:xfrm>
          <a:prstGeom prst="rect">
            <a:avLst/>
          </a:prstGeom>
        </p:spPr>
      </p:pic>
    </p:spTree>
    <p:extLst>
      <p:ext uri="{BB962C8B-B14F-4D97-AF65-F5344CB8AC3E}">
        <p14:creationId xmlns:p14="http://schemas.microsoft.com/office/powerpoint/2010/main" val="18095908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0" y="1502815"/>
            <a:ext cx="4123034" cy="3054095"/>
          </a:xfrm>
        </p:spPr>
        <p:txBody>
          <a:bodyPr>
            <a:normAutofit/>
          </a:bodyPr>
          <a:lstStyle/>
          <a:p>
            <a:pPr marL="0" indent="0">
              <a:lnSpc>
                <a:spcPct val="80000"/>
              </a:lnSpc>
              <a:spcBef>
                <a:spcPts val="480"/>
              </a:spcBef>
              <a:buNone/>
            </a:pPr>
            <a:r>
              <a:rPr lang="en-US" sz="1800" b="1" dirty="0" smtClean="0"/>
              <a:t>Tail Scraping</a:t>
            </a:r>
          </a:p>
          <a:p>
            <a:pPr>
              <a:lnSpc>
                <a:spcPct val="80000"/>
              </a:lnSpc>
              <a:spcBef>
                <a:spcPts val="480"/>
              </a:spcBef>
            </a:pPr>
            <a:r>
              <a:rPr lang="en-US" sz="1800" b="1" dirty="0" smtClean="0"/>
              <a:t>Move </a:t>
            </a:r>
            <a:r>
              <a:rPr lang="en-US" sz="1800" b="1" dirty="0"/>
              <a:t>your non-dominant foot to the back of the skateboard.</a:t>
            </a:r>
            <a:r>
              <a:rPr lang="en-US" sz="1800" dirty="0"/>
              <a:t> </a:t>
            </a:r>
            <a:endParaRPr lang="en-US" sz="1800" dirty="0" smtClean="0"/>
          </a:p>
          <a:p>
            <a:pPr lvl="1">
              <a:lnSpc>
                <a:spcPct val="80000"/>
              </a:lnSpc>
              <a:spcBef>
                <a:spcPts val="480"/>
              </a:spcBef>
            </a:pPr>
            <a:r>
              <a:rPr lang="en-US" sz="1600" dirty="0" smtClean="0"/>
              <a:t>Lean </a:t>
            </a:r>
            <a:r>
              <a:rPr lang="en-US" sz="1600" dirty="0"/>
              <a:t>forward, and keep your weight on the balls of your feet. </a:t>
            </a:r>
            <a:endParaRPr lang="en-US" sz="1600" dirty="0" smtClean="0"/>
          </a:p>
          <a:p>
            <a:pPr lvl="1">
              <a:lnSpc>
                <a:spcPct val="80000"/>
              </a:lnSpc>
              <a:spcBef>
                <a:spcPts val="480"/>
              </a:spcBef>
            </a:pPr>
            <a:r>
              <a:rPr lang="en-US" sz="1600" dirty="0" smtClean="0"/>
              <a:t>Your </a:t>
            </a:r>
            <a:r>
              <a:rPr lang="en-US" sz="1600" dirty="0"/>
              <a:t>dominant food should stay near the middle of the skateboard. </a:t>
            </a:r>
            <a:endParaRPr lang="en-US" sz="1600" dirty="0" smtClean="0"/>
          </a:p>
          <a:p>
            <a:pPr lvl="1">
              <a:lnSpc>
                <a:spcPct val="80000"/>
              </a:lnSpc>
              <a:spcBef>
                <a:spcPts val="480"/>
              </a:spcBef>
            </a:pPr>
            <a:r>
              <a:rPr lang="en-US" sz="1600" dirty="0" smtClean="0"/>
              <a:t>If </a:t>
            </a:r>
            <a:r>
              <a:rPr lang="en-US" sz="1600" dirty="0"/>
              <a:t>you loose balance, lift up your arms to steady yourself. </a:t>
            </a:r>
          </a:p>
        </p:txBody>
      </p:sp>
      <p:pic>
        <p:nvPicPr>
          <p:cNvPr id="4" name="Picture 3"/>
          <p:cNvPicPr>
            <a:picLocks noChangeAspect="1"/>
          </p:cNvPicPr>
          <p:nvPr/>
        </p:nvPicPr>
        <p:blipFill>
          <a:blip r:embed="rId2"/>
          <a:stretch>
            <a:fillRect/>
          </a:stretch>
        </p:blipFill>
        <p:spPr>
          <a:xfrm>
            <a:off x="296260" y="1527045"/>
            <a:ext cx="4039820" cy="3029865"/>
          </a:xfrm>
          <a:prstGeom prst="rect">
            <a:avLst/>
          </a:prstGeom>
        </p:spPr>
      </p:pic>
    </p:spTree>
    <p:extLst>
      <p:ext uri="{BB962C8B-B14F-4D97-AF65-F5344CB8AC3E}">
        <p14:creationId xmlns:p14="http://schemas.microsoft.com/office/powerpoint/2010/main" val="36464025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2595985"/>
          </a:xfrm>
        </p:spPr>
        <p:txBody>
          <a:bodyPr>
            <a:normAutofit/>
          </a:bodyPr>
          <a:lstStyle/>
          <a:p>
            <a:pPr marL="0" indent="0">
              <a:lnSpc>
                <a:spcPct val="80000"/>
              </a:lnSpc>
              <a:spcBef>
                <a:spcPts val="480"/>
              </a:spcBef>
              <a:buNone/>
            </a:pPr>
            <a:r>
              <a:rPr lang="en-US" sz="1800" b="1" dirty="0" smtClean="0"/>
              <a:t>Tail Scraping</a:t>
            </a:r>
          </a:p>
          <a:p>
            <a:pPr>
              <a:lnSpc>
                <a:spcPct val="80000"/>
              </a:lnSpc>
              <a:spcBef>
                <a:spcPts val="480"/>
              </a:spcBef>
            </a:pPr>
            <a:r>
              <a:rPr lang="en-US" sz="1800" b="1" dirty="0" smtClean="0"/>
              <a:t>Press </a:t>
            </a:r>
            <a:r>
              <a:rPr lang="en-US" sz="1800" b="1" dirty="0"/>
              <a:t>the tail with your back foot.</a:t>
            </a:r>
            <a:r>
              <a:rPr lang="en-US" sz="1800" dirty="0"/>
              <a:t> </a:t>
            </a:r>
            <a:endParaRPr lang="en-US" sz="1800" dirty="0" smtClean="0"/>
          </a:p>
          <a:p>
            <a:pPr lvl="1">
              <a:lnSpc>
                <a:spcPct val="80000"/>
              </a:lnSpc>
              <a:spcBef>
                <a:spcPts val="480"/>
              </a:spcBef>
            </a:pPr>
            <a:r>
              <a:rPr lang="en-US" sz="1500" dirty="0" smtClean="0"/>
              <a:t>Continue </a:t>
            </a:r>
            <a:r>
              <a:rPr lang="en-US" sz="1500" dirty="0"/>
              <a:t>applying pressure until it comes in contact with the ground. </a:t>
            </a:r>
            <a:endParaRPr lang="en-US" sz="1500" dirty="0" smtClean="0"/>
          </a:p>
          <a:p>
            <a:pPr lvl="1">
              <a:lnSpc>
                <a:spcPct val="80000"/>
              </a:lnSpc>
              <a:spcBef>
                <a:spcPts val="480"/>
              </a:spcBef>
            </a:pPr>
            <a:r>
              <a:rPr lang="en-US" sz="1500" dirty="0" smtClean="0"/>
              <a:t>If </a:t>
            </a:r>
            <a:r>
              <a:rPr lang="en-US" sz="1500" dirty="0"/>
              <a:t>you hear a scraping sound, your board is in process of stopping. </a:t>
            </a:r>
            <a:endParaRPr lang="en-US" sz="1500" dirty="0" smtClean="0"/>
          </a:p>
          <a:p>
            <a:pPr lvl="1">
              <a:lnSpc>
                <a:spcPct val="80000"/>
              </a:lnSpc>
              <a:spcBef>
                <a:spcPts val="480"/>
              </a:spcBef>
            </a:pPr>
            <a:r>
              <a:rPr lang="en-US" sz="1500" dirty="0" smtClean="0"/>
              <a:t>The </a:t>
            </a:r>
            <a:r>
              <a:rPr lang="en-US" sz="1500" dirty="0"/>
              <a:t>friction between your skateboard and the ground will slow your </a:t>
            </a:r>
            <a:r>
              <a:rPr lang="en-US" sz="1500" dirty="0" smtClean="0"/>
              <a:t>speed.</a:t>
            </a:r>
          </a:p>
          <a:p>
            <a:pPr lvl="1">
              <a:lnSpc>
                <a:spcPct val="80000"/>
              </a:lnSpc>
              <a:spcBef>
                <a:spcPts val="480"/>
              </a:spcBef>
            </a:pPr>
            <a:r>
              <a:rPr lang="en-US" sz="1500" dirty="0" smtClean="0"/>
              <a:t>Do </a:t>
            </a:r>
            <a:r>
              <a:rPr lang="en-US" sz="1500" dirty="0"/>
              <a:t>not step off the board until you have come to a complete halt.</a:t>
            </a:r>
          </a:p>
        </p:txBody>
      </p:sp>
      <p:pic>
        <p:nvPicPr>
          <p:cNvPr id="4" name="Picture 3"/>
          <p:cNvPicPr>
            <a:picLocks noChangeAspect="1"/>
          </p:cNvPicPr>
          <p:nvPr/>
        </p:nvPicPr>
        <p:blipFill>
          <a:blip r:embed="rId2"/>
          <a:stretch>
            <a:fillRect/>
          </a:stretch>
        </p:blipFill>
        <p:spPr>
          <a:xfrm>
            <a:off x="4858823" y="1502815"/>
            <a:ext cx="3836213" cy="2877160"/>
          </a:xfrm>
          <a:prstGeom prst="rect">
            <a:avLst/>
          </a:prstGeom>
        </p:spPr>
      </p:pic>
    </p:spTree>
    <p:extLst>
      <p:ext uri="{BB962C8B-B14F-4D97-AF65-F5344CB8AC3E}">
        <p14:creationId xmlns:p14="http://schemas.microsoft.com/office/powerpoint/2010/main" val="28268381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428444" cy="3512215"/>
          </a:xfrm>
        </p:spPr>
        <p:txBody>
          <a:bodyPr>
            <a:normAutofit fontScale="55000" lnSpcReduction="20000"/>
          </a:bodyPr>
          <a:lstStyle/>
          <a:p>
            <a:pPr marL="0" indent="0">
              <a:lnSpc>
                <a:spcPct val="80000"/>
              </a:lnSpc>
              <a:spcBef>
                <a:spcPts val="480"/>
              </a:spcBef>
              <a:buNone/>
            </a:pPr>
            <a:r>
              <a:rPr lang="en-US" sz="3300" b="1" dirty="0" smtClean="0"/>
              <a:t>Breaking with Your Foot</a:t>
            </a:r>
          </a:p>
          <a:p>
            <a:r>
              <a:rPr lang="en-US" sz="3300" b="1" dirty="0"/>
              <a:t>Footbrake when you're skating on level ground.</a:t>
            </a:r>
            <a:r>
              <a:rPr lang="en-US" sz="3300" dirty="0"/>
              <a:t> </a:t>
            </a:r>
            <a:endParaRPr lang="en-US" sz="3300" dirty="0" smtClean="0"/>
          </a:p>
          <a:p>
            <a:pPr lvl="1"/>
            <a:r>
              <a:rPr lang="en-US" dirty="0" smtClean="0"/>
              <a:t>Do </a:t>
            </a:r>
            <a:r>
              <a:rPr lang="en-US" dirty="0"/>
              <a:t>not footbrake as an emergency stop or if you're going downhill. </a:t>
            </a:r>
            <a:endParaRPr lang="en-US" dirty="0" smtClean="0"/>
          </a:p>
          <a:p>
            <a:pPr lvl="1"/>
            <a:r>
              <a:rPr lang="en-US" dirty="0" smtClean="0"/>
              <a:t>This </a:t>
            </a:r>
            <a:r>
              <a:rPr lang="en-US" dirty="0"/>
              <a:t>method is only useful for casual skating on level ground. </a:t>
            </a:r>
            <a:endParaRPr lang="en-US" dirty="0" smtClean="0"/>
          </a:p>
          <a:p>
            <a:pPr lvl="1"/>
            <a:r>
              <a:rPr lang="en-US" dirty="0" smtClean="0"/>
              <a:t>Because </a:t>
            </a:r>
            <a:r>
              <a:rPr lang="en-US" dirty="0"/>
              <a:t>this method will involve using your foot to stop the skateboard, avoid using it if you're wearing flip-flops or open-toed shoes. </a:t>
            </a:r>
            <a:endParaRPr lang="en-US" dirty="0" smtClean="0"/>
          </a:p>
          <a:p>
            <a:pPr lvl="1"/>
            <a:r>
              <a:rPr lang="en-US" dirty="0" smtClean="0"/>
              <a:t>An </a:t>
            </a:r>
            <a:r>
              <a:rPr lang="en-US" dirty="0"/>
              <a:t>example of when you would use foot-braking: you are skating down the street and are going faster than you're comfortable with.</a:t>
            </a:r>
          </a:p>
          <a:p>
            <a:pPr lvl="1"/>
            <a:r>
              <a:rPr lang="en-US" dirty="0" err="1"/>
              <a:t>Footbraking</a:t>
            </a:r>
            <a:r>
              <a:rPr lang="en-US" dirty="0"/>
              <a:t> is a beginner-friendly way to stop a skateboard.</a:t>
            </a:r>
          </a:p>
          <a:p>
            <a:pPr>
              <a:lnSpc>
                <a:spcPct val="80000"/>
              </a:lnSpc>
              <a:spcBef>
                <a:spcPts val="480"/>
              </a:spcBef>
            </a:pPr>
            <a:endParaRPr lang="en-US" dirty="0"/>
          </a:p>
        </p:txBody>
      </p:sp>
      <p:pic>
        <p:nvPicPr>
          <p:cNvPr id="4" name="Picture 3"/>
          <p:cNvPicPr>
            <a:picLocks noChangeAspect="1"/>
          </p:cNvPicPr>
          <p:nvPr/>
        </p:nvPicPr>
        <p:blipFill>
          <a:blip r:embed="rId2"/>
          <a:stretch>
            <a:fillRect/>
          </a:stretch>
        </p:blipFill>
        <p:spPr>
          <a:xfrm>
            <a:off x="5150508" y="1655520"/>
            <a:ext cx="3664920" cy="2748690"/>
          </a:xfrm>
          <a:prstGeom prst="rect">
            <a:avLst/>
          </a:prstGeom>
        </p:spPr>
      </p:pic>
    </p:spTree>
    <p:extLst>
      <p:ext uri="{BB962C8B-B14F-4D97-AF65-F5344CB8AC3E}">
        <p14:creationId xmlns:p14="http://schemas.microsoft.com/office/powerpoint/2010/main" val="34860617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8119" y="1502815"/>
            <a:ext cx="4123034" cy="3054095"/>
          </a:xfrm>
        </p:spPr>
        <p:txBody>
          <a:bodyPr>
            <a:normAutofit/>
          </a:bodyPr>
          <a:lstStyle/>
          <a:p>
            <a:pPr marL="0" indent="0">
              <a:lnSpc>
                <a:spcPct val="80000"/>
              </a:lnSpc>
              <a:spcBef>
                <a:spcPts val="480"/>
              </a:spcBef>
              <a:buNone/>
            </a:pPr>
            <a:r>
              <a:rPr lang="en-US" sz="1800" b="1" dirty="0"/>
              <a:t>Breaking with Your </a:t>
            </a:r>
            <a:r>
              <a:rPr lang="en-US" sz="1800" b="1" dirty="0" smtClean="0"/>
              <a:t>Foot</a:t>
            </a:r>
          </a:p>
          <a:p>
            <a:pPr>
              <a:lnSpc>
                <a:spcPct val="80000"/>
              </a:lnSpc>
              <a:spcBef>
                <a:spcPts val="480"/>
              </a:spcBef>
            </a:pPr>
            <a:r>
              <a:rPr lang="en-US" sz="1800" b="1" dirty="0"/>
              <a:t>Turn one foot forward.</a:t>
            </a:r>
            <a:r>
              <a:rPr lang="en-US" sz="1800" dirty="0"/>
              <a:t> </a:t>
            </a:r>
            <a:endParaRPr lang="en-US" sz="1800" dirty="0" smtClean="0"/>
          </a:p>
          <a:p>
            <a:pPr lvl="1">
              <a:lnSpc>
                <a:spcPct val="80000"/>
              </a:lnSpc>
              <a:spcBef>
                <a:spcPts val="480"/>
              </a:spcBef>
            </a:pPr>
            <a:r>
              <a:rPr lang="en-US" sz="1500" dirty="0" smtClean="0"/>
              <a:t>To </a:t>
            </a:r>
            <a:r>
              <a:rPr lang="en-US" sz="1500" dirty="0"/>
              <a:t>begin your footbrake, turn the toes of your front foot forward. </a:t>
            </a:r>
            <a:endParaRPr lang="en-US" sz="1500" dirty="0" smtClean="0"/>
          </a:p>
          <a:p>
            <a:pPr lvl="1">
              <a:lnSpc>
                <a:spcPct val="80000"/>
              </a:lnSpc>
              <a:spcBef>
                <a:spcPts val="480"/>
              </a:spcBef>
            </a:pPr>
            <a:r>
              <a:rPr lang="en-US" sz="1500" dirty="0" smtClean="0"/>
              <a:t>You </a:t>
            </a:r>
            <a:r>
              <a:rPr lang="en-US" sz="1500" dirty="0"/>
              <a:t>will want them to face the nose of the board for an ideal footbrake. </a:t>
            </a:r>
            <a:endParaRPr lang="en-US" sz="1500" dirty="0" smtClean="0"/>
          </a:p>
          <a:p>
            <a:pPr lvl="1">
              <a:lnSpc>
                <a:spcPct val="80000"/>
              </a:lnSpc>
              <a:spcBef>
                <a:spcPts val="480"/>
              </a:spcBef>
            </a:pPr>
            <a:r>
              <a:rPr lang="en-US" sz="1500" dirty="0" smtClean="0"/>
              <a:t>Turn </a:t>
            </a:r>
            <a:r>
              <a:rPr lang="en-US" sz="1500" dirty="0"/>
              <a:t>your upper body and head forward as you do </a:t>
            </a:r>
            <a:r>
              <a:rPr lang="en-US" sz="1500" dirty="0" smtClean="0"/>
              <a:t>so.</a:t>
            </a:r>
          </a:p>
          <a:p>
            <a:pPr lvl="1">
              <a:lnSpc>
                <a:spcPct val="80000"/>
              </a:lnSpc>
              <a:spcBef>
                <a:spcPts val="480"/>
              </a:spcBef>
            </a:pPr>
            <a:r>
              <a:rPr lang="en-US" sz="1500" dirty="0" smtClean="0"/>
              <a:t>It </a:t>
            </a:r>
            <a:r>
              <a:rPr lang="en-US" sz="1500" dirty="0"/>
              <a:t>doesn't matter whether you use your left or right foot, but most people use their dominant foot.</a:t>
            </a:r>
          </a:p>
          <a:p>
            <a:pPr marL="0" indent="0">
              <a:lnSpc>
                <a:spcPct val="8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48965" y="1585049"/>
            <a:ext cx="3868526" cy="2901395"/>
          </a:xfrm>
          <a:prstGeom prst="rect">
            <a:avLst/>
          </a:prstGeom>
        </p:spPr>
      </p:pic>
    </p:spTree>
    <p:extLst>
      <p:ext uri="{BB962C8B-B14F-4D97-AF65-F5344CB8AC3E}">
        <p14:creationId xmlns:p14="http://schemas.microsoft.com/office/powerpoint/2010/main" val="15696711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3054095"/>
          </a:xfrm>
        </p:spPr>
        <p:txBody>
          <a:bodyPr>
            <a:normAutofit/>
          </a:bodyPr>
          <a:lstStyle/>
          <a:p>
            <a:pPr marL="0" indent="0">
              <a:lnSpc>
                <a:spcPct val="80000"/>
              </a:lnSpc>
              <a:spcBef>
                <a:spcPts val="480"/>
              </a:spcBef>
              <a:buNone/>
            </a:pPr>
            <a:r>
              <a:rPr lang="en-US" sz="1800" b="1" dirty="0"/>
              <a:t>Breaking with Your </a:t>
            </a:r>
            <a:r>
              <a:rPr lang="en-US" sz="1800" b="1" dirty="0" smtClean="0"/>
              <a:t>Foot</a:t>
            </a:r>
          </a:p>
          <a:p>
            <a:pPr>
              <a:lnSpc>
                <a:spcPct val="80000"/>
              </a:lnSpc>
              <a:spcBef>
                <a:spcPts val="480"/>
              </a:spcBef>
            </a:pPr>
            <a:r>
              <a:rPr lang="en-US" sz="1800" b="1" dirty="0"/>
              <a:t>Transfer your weight to your front foot and bring your back foot down.</a:t>
            </a:r>
            <a:r>
              <a:rPr lang="en-US" sz="1800" dirty="0"/>
              <a:t> </a:t>
            </a:r>
            <a:endParaRPr lang="en-US" sz="1800" dirty="0" smtClean="0"/>
          </a:p>
          <a:p>
            <a:pPr lvl="1">
              <a:lnSpc>
                <a:spcPct val="80000"/>
              </a:lnSpc>
              <a:spcBef>
                <a:spcPts val="480"/>
              </a:spcBef>
            </a:pPr>
            <a:r>
              <a:rPr lang="en-US" sz="1500" dirty="0" smtClean="0"/>
              <a:t>When </a:t>
            </a:r>
            <a:r>
              <a:rPr lang="en-US" sz="1500" dirty="0"/>
              <a:t>you feel steady on your front foot, let your back foot fall to the ground. </a:t>
            </a:r>
            <a:endParaRPr lang="en-US" sz="1500" dirty="0" smtClean="0"/>
          </a:p>
          <a:p>
            <a:pPr lvl="1">
              <a:lnSpc>
                <a:spcPct val="80000"/>
              </a:lnSpc>
              <a:spcBef>
                <a:spcPts val="480"/>
              </a:spcBef>
            </a:pPr>
            <a:r>
              <a:rPr lang="en-US" sz="1500" dirty="0" smtClean="0"/>
              <a:t>Keep </a:t>
            </a:r>
            <a:r>
              <a:rPr lang="en-US" sz="1500" dirty="0"/>
              <a:t>your back leg straight as you do so. </a:t>
            </a:r>
            <a:endParaRPr lang="en-US" sz="1500" dirty="0" smtClean="0"/>
          </a:p>
          <a:p>
            <a:pPr lvl="1">
              <a:lnSpc>
                <a:spcPct val="80000"/>
              </a:lnSpc>
              <a:spcBef>
                <a:spcPts val="480"/>
              </a:spcBef>
            </a:pPr>
            <a:r>
              <a:rPr lang="en-US" sz="1500" dirty="0" smtClean="0"/>
              <a:t>Do </a:t>
            </a:r>
            <a:r>
              <a:rPr lang="en-US" sz="1500" dirty="0"/>
              <a:t>not lean on your back foot, or you could fall off the skateboard. </a:t>
            </a:r>
            <a:endParaRPr lang="en-US" sz="1500" dirty="0" smtClean="0"/>
          </a:p>
          <a:p>
            <a:pPr lvl="1">
              <a:lnSpc>
                <a:spcPct val="80000"/>
              </a:lnSpc>
              <a:spcBef>
                <a:spcPts val="480"/>
              </a:spcBef>
            </a:pPr>
            <a:r>
              <a:rPr lang="en-US" sz="1500" dirty="0" smtClean="0"/>
              <a:t>Try </a:t>
            </a:r>
            <a:r>
              <a:rPr lang="en-US" sz="1500" dirty="0"/>
              <a:t>to touch the ground with your heel first.</a:t>
            </a:r>
          </a:p>
          <a:p>
            <a:pPr marL="0" indent="0">
              <a:lnSpc>
                <a:spcPct val="8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741311" y="1591282"/>
            <a:ext cx="3954170" cy="2965628"/>
          </a:xfrm>
          <a:prstGeom prst="rect">
            <a:avLst/>
          </a:prstGeom>
        </p:spPr>
      </p:pic>
    </p:spTree>
    <p:extLst>
      <p:ext uri="{BB962C8B-B14F-4D97-AF65-F5344CB8AC3E}">
        <p14:creationId xmlns:p14="http://schemas.microsoft.com/office/powerpoint/2010/main" val="4171589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0" y="1506839"/>
            <a:ext cx="4123034" cy="3054095"/>
          </a:xfrm>
        </p:spPr>
        <p:txBody>
          <a:bodyPr>
            <a:normAutofit/>
          </a:bodyPr>
          <a:lstStyle/>
          <a:p>
            <a:pPr marL="0" indent="0">
              <a:lnSpc>
                <a:spcPct val="80000"/>
              </a:lnSpc>
              <a:spcBef>
                <a:spcPts val="480"/>
              </a:spcBef>
              <a:buNone/>
            </a:pPr>
            <a:r>
              <a:rPr lang="en-US" sz="1800" b="1" dirty="0"/>
              <a:t>Breaking with Your </a:t>
            </a:r>
            <a:r>
              <a:rPr lang="en-US" sz="1800" b="1" dirty="0" smtClean="0"/>
              <a:t>Foot</a:t>
            </a:r>
          </a:p>
          <a:p>
            <a:pPr>
              <a:lnSpc>
                <a:spcPct val="80000"/>
              </a:lnSpc>
              <a:spcBef>
                <a:spcPts val="480"/>
              </a:spcBef>
            </a:pPr>
            <a:r>
              <a:rPr lang="en-US" sz="1800" b="1" dirty="0"/>
              <a:t>Let your back foot drag lightly across the ground.</a:t>
            </a:r>
            <a:r>
              <a:rPr lang="en-US" sz="1800" dirty="0"/>
              <a:t> </a:t>
            </a:r>
            <a:endParaRPr lang="en-US" sz="1800" dirty="0" smtClean="0"/>
          </a:p>
          <a:p>
            <a:pPr lvl="1">
              <a:lnSpc>
                <a:spcPct val="80000"/>
              </a:lnSpc>
              <a:spcBef>
                <a:spcPts val="480"/>
              </a:spcBef>
            </a:pPr>
            <a:r>
              <a:rPr lang="en-US" sz="1500" dirty="0" smtClean="0"/>
              <a:t>First</a:t>
            </a:r>
            <a:r>
              <a:rPr lang="en-US" sz="1500" dirty="0"/>
              <a:t>, apply light pressure to the ground with your shoe as you come to a halt. </a:t>
            </a:r>
            <a:endParaRPr lang="en-US" sz="1500" dirty="0" smtClean="0"/>
          </a:p>
          <a:p>
            <a:pPr lvl="1">
              <a:lnSpc>
                <a:spcPct val="80000"/>
              </a:lnSpc>
              <a:spcBef>
                <a:spcPts val="480"/>
              </a:spcBef>
            </a:pPr>
            <a:r>
              <a:rPr lang="en-US" sz="1500" dirty="0" smtClean="0"/>
              <a:t>Shift </a:t>
            </a:r>
            <a:r>
              <a:rPr lang="en-US" sz="1500" dirty="0"/>
              <a:t>your weight slowly from the front to the back foot. </a:t>
            </a:r>
            <a:endParaRPr lang="en-US" sz="1500" dirty="0" smtClean="0"/>
          </a:p>
          <a:p>
            <a:pPr lvl="1">
              <a:lnSpc>
                <a:spcPct val="80000"/>
              </a:lnSpc>
              <a:spcBef>
                <a:spcPts val="480"/>
              </a:spcBef>
            </a:pPr>
            <a:r>
              <a:rPr lang="en-US" sz="1500" dirty="0" smtClean="0"/>
              <a:t>If </a:t>
            </a:r>
            <a:r>
              <a:rPr lang="en-US" sz="1500" dirty="0"/>
              <a:t>you want to slow down quickly, apply more pressure with your back foot. </a:t>
            </a:r>
            <a:endParaRPr lang="en-US" sz="1500" dirty="0" smtClean="0"/>
          </a:p>
          <a:p>
            <a:pPr lvl="1">
              <a:lnSpc>
                <a:spcPct val="80000"/>
              </a:lnSpc>
              <a:spcBef>
                <a:spcPts val="480"/>
              </a:spcBef>
            </a:pPr>
            <a:r>
              <a:rPr lang="en-US" sz="1500" dirty="0" smtClean="0"/>
              <a:t>Apply </a:t>
            </a:r>
            <a:r>
              <a:rPr lang="en-US" sz="1500" dirty="0"/>
              <a:t>even pressure with your foot for a smooth stop.</a:t>
            </a:r>
          </a:p>
          <a:p>
            <a:pPr marL="0" indent="0">
              <a:lnSpc>
                <a:spcPct val="8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448965" y="1558815"/>
            <a:ext cx="3933523" cy="2950142"/>
          </a:xfrm>
          <a:prstGeom prst="rect">
            <a:avLst/>
          </a:prstGeom>
        </p:spPr>
      </p:pic>
    </p:spTree>
    <p:extLst>
      <p:ext uri="{BB962C8B-B14F-4D97-AF65-F5344CB8AC3E}">
        <p14:creationId xmlns:p14="http://schemas.microsoft.com/office/powerpoint/2010/main" val="16711526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428444" cy="3359510"/>
          </a:xfrm>
        </p:spPr>
        <p:txBody>
          <a:bodyPr>
            <a:normAutofit fontScale="85000" lnSpcReduction="10000"/>
          </a:bodyPr>
          <a:lstStyle/>
          <a:p>
            <a:pPr marL="0" indent="0">
              <a:lnSpc>
                <a:spcPct val="90000"/>
              </a:lnSpc>
              <a:spcBef>
                <a:spcPts val="480"/>
              </a:spcBef>
              <a:buNone/>
            </a:pPr>
            <a:r>
              <a:rPr lang="en-US" sz="2100" b="1" dirty="0"/>
              <a:t>Controlled Slide </a:t>
            </a:r>
            <a:r>
              <a:rPr lang="en-US" sz="2100" b="1" dirty="0" smtClean="0"/>
              <a:t>Stopping</a:t>
            </a:r>
          </a:p>
          <a:p>
            <a:pPr>
              <a:lnSpc>
                <a:spcPct val="90000"/>
              </a:lnSpc>
              <a:spcBef>
                <a:spcPts val="480"/>
              </a:spcBef>
            </a:pPr>
            <a:r>
              <a:rPr lang="en-US" sz="2100" b="1" dirty="0"/>
              <a:t>Do a controlled slide stop if you're braking downhill.</a:t>
            </a:r>
            <a:r>
              <a:rPr lang="en-US" sz="2100" dirty="0"/>
              <a:t> </a:t>
            </a:r>
            <a:endParaRPr lang="en-US" sz="2100" dirty="0" smtClean="0"/>
          </a:p>
          <a:p>
            <a:pPr lvl="1">
              <a:lnSpc>
                <a:spcPct val="90000"/>
              </a:lnSpc>
              <a:spcBef>
                <a:spcPts val="480"/>
              </a:spcBef>
            </a:pPr>
            <a:r>
              <a:rPr lang="en-US" sz="1800" dirty="0" smtClean="0"/>
              <a:t>Slide </a:t>
            </a:r>
            <a:r>
              <a:rPr lang="en-US" sz="1800" dirty="0"/>
              <a:t>stops are ideal if you are going quickly downhill or need to brake fast. </a:t>
            </a:r>
            <a:endParaRPr lang="en-US" sz="1800" dirty="0" smtClean="0"/>
          </a:p>
          <a:p>
            <a:pPr lvl="1">
              <a:lnSpc>
                <a:spcPct val="90000"/>
              </a:lnSpc>
              <a:spcBef>
                <a:spcPts val="480"/>
              </a:spcBef>
            </a:pPr>
            <a:r>
              <a:rPr lang="en-US" sz="1800" dirty="0" smtClean="0"/>
              <a:t>Use </a:t>
            </a:r>
            <a:r>
              <a:rPr lang="en-US" sz="1800" dirty="0"/>
              <a:t>this move instead of jumping off your skateboard (which can cause injuries) unless you are in emergency situations. </a:t>
            </a:r>
            <a:endParaRPr lang="en-US" sz="1800" dirty="0" smtClean="0"/>
          </a:p>
          <a:p>
            <a:pPr lvl="1">
              <a:lnSpc>
                <a:spcPct val="90000"/>
              </a:lnSpc>
              <a:spcBef>
                <a:spcPts val="480"/>
              </a:spcBef>
            </a:pPr>
            <a:r>
              <a:rPr lang="en-US" sz="1800" dirty="0" smtClean="0"/>
              <a:t>An </a:t>
            </a:r>
            <a:r>
              <a:rPr lang="en-US" sz="1800" dirty="0"/>
              <a:t>example of when you'd use slide stopping: you are skating downhill and a car abruptly pulls out in front of you.</a:t>
            </a:r>
          </a:p>
          <a:p>
            <a:pPr lvl="1">
              <a:lnSpc>
                <a:spcPct val="90000"/>
              </a:lnSpc>
              <a:spcBef>
                <a:spcPts val="480"/>
              </a:spcBef>
            </a:pPr>
            <a:r>
              <a:rPr lang="en-US" sz="1800" dirty="0"/>
              <a:t>Wear protective gear (such as knee pads and wrist guards) at all times in case you need to make an emergency slide stop.</a:t>
            </a:r>
          </a:p>
          <a:p>
            <a:pPr marL="0" indent="0">
              <a:lnSpc>
                <a:spcPct val="90000"/>
              </a:lnSpc>
              <a:spcBef>
                <a:spcPts val="480"/>
              </a:spcBef>
              <a:buNone/>
            </a:pPr>
            <a:endParaRPr lang="en-US" sz="1800" b="1" dirty="0"/>
          </a:p>
        </p:txBody>
      </p:sp>
      <p:pic>
        <p:nvPicPr>
          <p:cNvPr id="4" name="Picture 3"/>
          <p:cNvPicPr>
            <a:picLocks noChangeAspect="1"/>
          </p:cNvPicPr>
          <p:nvPr/>
        </p:nvPicPr>
        <p:blipFill>
          <a:blip r:embed="rId2"/>
          <a:stretch>
            <a:fillRect/>
          </a:stretch>
        </p:blipFill>
        <p:spPr>
          <a:xfrm>
            <a:off x="5030115" y="1502815"/>
            <a:ext cx="3836213" cy="2877160"/>
          </a:xfrm>
          <a:prstGeom prst="rect">
            <a:avLst/>
          </a:prstGeom>
        </p:spPr>
      </p:pic>
    </p:spTree>
    <p:extLst>
      <p:ext uri="{BB962C8B-B14F-4D97-AF65-F5344CB8AC3E}">
        <p14:creationId xmlns:p14="http://schemas.microsoft.com/office/powerpoint/2010/main" val="7802554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572002" y="1513714"/>
            <a:ext cx="4123034" cy="3054095"/>
          </a:xfrm>
        </p:spPr>
        <p:txBody>
          <a:bodyPr>
            <a:normAutofit/>
          </a:bodyPr>
          <a:lstStyle/>
          <a:p>
            <a:pPr marL="0" indent="0">
              <a:lnSpc>
                <a:spcPct val="80000"/>
              </a:lnSpc>
              <a:spcBef>
                <a:spcPts val="480"/>
              </a:spcBef>
              <a:buNone/>
            </a:pPr>
            <a:r>
              <a:rPr lang="en-US" sz="1800" b="1" dirty="0"/>
              <a:t>Controlled Slide </a:t>
            </a:r>
            <a:r>
              <a:rPr lang="en-US" sz="1800" b="1" dirty="0" smtClean="0"/>
              <a:t>Stopping</a:t>
            </a:r>
          </a:p>
          <a:p>
            <a:pPr>
              <a:lnSpc>
                <a:spcPct val="80000"/>
              </a:lnSpc>
              <a:spcBef>
                <a:spcPts val="480"/>
              </a:spcBef>
            </a:pPr>
            <a:r>
              <a:rPr lang="en-US" sz="1800" b="1" dirty="0"/>
              <a:t>Place your front foot forward.</a:t>
            </a:r>
            <a:r>
              <a:rPr lang="en-US" sz="1800" dirty="0"/>
              <a:t> </a:t>
            </a:r>
            <a:endParaRPr lang="en-US" sz="1800" dirty="0" smtClean="0"/>
          </a:p>
          <a:p>
            <a:pPr lvl="1">
              <a:lnSpc>
                <a:spcPct val="80000"/>
              </a:lnSpc>
              <a:spcBef>
                <a:spcPts val="480"/>
              </a:spcBef>
            </a:pPr>
            <a:r>
              <a:rPr lang="en-US" sz="1500" dirty="0" smtClean="0"/>
              <a:t>Much </a:t>
            </a:r>
            <a:r>
              <a:rPr lang="en-US" sz="1500" dirty="0"/>
              <a:t>like </a:t>
            </a:r>
            <a:r>
              <a:rPr lang="en-US" sz="1500" dirty="0" err="1"/>
              <a:t>footbraking</a:t>
            </a:r>
            <a:r>
              <a:rPr lang="en-US" sz="1500" dirty="0"/>
              <a:t>, move your front foot forward until it is facing the board's nose. </a:t>
            </a:r>
            <a:endParaRPr lang="en-US" sz="1500" dirty="0" smtClean="0"/>
          </a:p>
          <a:p>
            <a:pPr lvl="1">
              <a:lnSpc>
                <a:spcPct val="80000"/>
              </a:lnSpc>
              <a:spcBef>
                <a:spcPts val="480"/>
              </a:spcBef>
            </a:pPr>
            <a:r>
              <a:rPr lang="en-US" sz="1500" dirty="0" smtClean="0"/>
              <a:t>If </a:t>
            </a:r>
            <a:r>
              <a:rPr lang="en-US" sz="1500" dirty="0"/>
              <a:t>you know where your skateboard's front bolts are, position your foot directly above them.</a:t>
            </a:r>
            <a:endParaRPr lang="en-US" sz="1500" b="1" dirty="0"/>
          </a:p>
        </p:txBody>
      </p:sp>
      <p:pic>
        <p:nvPicPr>
          <p:cNvPr id="4" name="Picture 3"/>
          <p:cNvPicPr>
            <a:picLocks noChangeAspect="1"/>
          </p:cNvPicPr>
          <p:nvPr/>
        </p:nvPicPr>
        <p:blipFill>
          <a:blip r:embed="rId2"/>
          <a:stretch>
            <a:fillRect/>
          </a:stretch>
        </p:blipFill>
        <p:spPr>
          <a:xfrm>
            <a:off x="448965" y="1655520"/>
            <a:ext cx="3868527" cy="2901395"/>
          </a:xfrm>
          <a:prstGeom prst="rect">
            <a:avLst/>
          </a:prstGeom>
        </p:spPr>
      </p:pic>
    </p:spTree>
    <p:extLst>
      <p:ext uri="{BB962C8B-B14F-4D97-AF65-F5344CB8AC3E}">
        <p14:creationId xmlns:p14="http://schemas.microsoft.com/office/powerpoint/2010/main" val="19606731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6" y="128470"/>
            <a:ext cx="2443280" cy="1374345"/>
          </a:xfrm>
        </p:spPr>
        <p:txBody>
          <a:bodyPr>
            <a:normAutofit fontScale="90000"/>
          </a:bodyPr>
          <a:lstStyle/>
          <a:p>
            <a:r>
              <a:rPr lang="en-US" dirty="0" smtClean="0"/>
              <a:t>How to Stop a Skateboard</a:t>
            </a:r>
            <a:endParaRPr lang="en-US" dirty="0"/>
          </a:p>
        </p:txBody>
      </p:sp>
      <p:sp>
        <p:nvSpPr>
          <p:cNvPr id="3" name="Content Placeholder 2"/>
          <p:cNvSpPr>
            <a:spLocks noGrp="1"/>
          </p:cNvSpPr>
          <p:nvPr>
            <p:ph idx="1"/>
          </p:nvPr>
        </p:nvSpPr>
        <p:spPr>
          <a:xfrm>
            <a:off x="448966" y="1502815"/>
            <a:ext cx="4123034" cy="3206805"/>
          </a:xfrm>
        </p:spPr>
        <p:txBody>
          <a:bodyPr>
            <a:normAutofit fontScale="92500" lnSpcReduction="20000"/>
          </a:bodyPr>
          <a:lstStyle/>
          <a:p>
            <a:pPr marL="0" indent="0">
              <a:lnSpc>
                <a:spcPct val="90000"/>
              </a:lnSpc>
              <a:spcBef>
                <a:spcPts val="480"/>
              </a:spcBef>
              <a:buNone/>
            </a:pPr>
            <a:r>
              <a:rPr lang="en-US" sz="2100" b="1" dirty="0"/>
              <a:t>Controlled Slide </a:t>
            </a:r>
            <a:r>
              <a:rPr lang="en-US" sz="2100" b="1" dirty="0" smtClean="0"/>
              <a:t>Stopping</a:t>
            </a:r>
          </a:p>
          <a:p>
            <a:pPr>
              <a:lnSpc>
                <a:spcPct val="90000"/>
              </a:lnSpc>
              <a:spcBef>
                <a:spcPts val="480"/>
              </a:spcBef>
            </a:pPr>
            <a:r>
              <a:rPr lang="en-US" sz="2100" b="1" dirty="0"/>
              <a:t>Turn your board at an 180-degree angle.</a:t>
            </a:r>
            <a:r>
              <a:rPr lang="en-US" sz="2100" dirty="0"/>
              <a:t> </a:t>
            </a:r>
            <a:endParaRPr lang="en-US" sz="2100" dirty="0" smtClean="0"/>
          </a:p>
          <a:p>
            <a:pPr lvl="1">
              <a:lnSpc>
                <a:spcPct val="90000"/>
              </a:lnSpc>
              <a:spcBef>
                <a:spcPts val="480"/>
              </a:spcBef>
            </a:pPr>
            <a:r>
              <a:rPr lang="en-US" sz="1800" dirty="0" smtClean="0"/>
              <a:t>Pivot </a:t>
            </a:r>
            <a:r>
              <a:rPr lang="en-US" sz="1800" dirty="0"/>
              <a:t>with your upper body, and turn sharply to the side. </a:t>
            </a:r>
            <a:endParaRPr lang="en-US" sz="1800" dirty="0" smtClean="0"/>
          </a:p>
          <a:p>
            <a:pPr lvl="1">
              <a:lnSpc>
                <a:spcPct val="90000"/>
              </a:lnSpc>
              <a:spcBef>
                <a:spcPts val="480"/>
              </a:spcBef>
            </a:pPr>
            <a:r>
              <a:rPr lang="en-US" sz="1800" dirty="0" smtClean="0"/>
              <a:t>Shift </a:t>
            </a:r>
            <a:r>
              <a:rPr lang="en-US" sz="1800" dirty="0"/>
              <a:t>your weight to the side so you can accommodate the swift turn. </a:t>
            </a:r>
            <a:endParaRPr lang="en-US" sz="1800" dirty="0" smtClean="0"/>
          </a:p>
          <a:p>
            <a:pPr lvl="1">
              <a:lnSpc>
                <a:spcPct val="90000"/>
              </a:lnSpc>
              <a:spcBef>
                <a:spcPts val="480"/>
              </a:spcBef>
            </a:pPr>
            <a:r>
              <a:rPr lang="en-US" sz="1800" dirty="0" smtClean="0"/>
              <a:t>As </a:t>
            </a:r>
            <a:r>
              <a:rPr lang="en-US" sz="1800" dirty="0"/>
              <a:t>you're doing so, crouch to your knees and lean forward to prevent falling on your </a:t>
            </a:r>
            <a:r>
              <a:rPr lang="en-US" sz="1800" dirty="0" smtClean="0"/>
              <a:t>back.</a:t>
            </a:r>
          </a:p>
          <a:p>
            <a:pPr lvl="1">
              <a:lnSpc>
                <a:spcPct val="90000"/>
              </a:lnSpc>
              <a:spcBef>
                <a:spcPts val="480"/>
              </a:spcBef>
            </a:pPr>
            <a:r>
              <a:rPr lang="en-US" sz="1800" dirty="0" smtClean="0"/>
              <a:t>During </a:t>
            </a:r>
            <a:r>
              <a:rPr lang="en-US" sz="1800" dirty="0"/>
              <a:t>this move, your feet will remain on the board at all times. </a:t>
            </a:r>
            <a:endParaRPr lang="en-US" sz="1800" dirty="0" smtClean="0"/>
          </a:p>
          <a:p>
            <a:pPr lvl="1">
              <a:lnSpc>
                <a:spcPct val="90000"/>
              </a:lnSpc>
              <a:spcBef>
                <a:spcPts val="480"/>
              </a:spcBef>
            </a:pPr>
            <a:r>
              <a:rPr lang="en-US" sz="1800" dirty="0" smtClean="0"/>
              <a:t>Do </a:t>
            </a:r>
            <a:r>
              <a:rPr lang="en-US" sz="1800" dirty="0"/>
              <a:t>not drag either foot on the ground.</a:t>
            </a:r>
          </a:p>
          <a:p>
            <a:endParaRPr lang="en-US" sz="1800" b="1" dirty="0"/>
          </a:p>
        </p:txBody>
      </p:sp>
      <p:pic>
        <p:nvPicPr>
          <p:cNvPr id="4" name="Picture 3"/>
          <p:cNvPicPr>
            <a:picLocks noChangeAspect="1"/>
          </p:cNvPicPr>
          <p:nvPr/>
        </p:nvPicPr>
        <p:blipFill>
          <a:blip r:embed="rId2"/>
          <a:stretch>
            <a:fillRect/>
          </a:stretch>
        </p:blipFill>
        <p:spPr>
          <a:xfrm>
            <a:off x="4560080" y="1554980"/>
            <a:ext cx="4243427" cy="3182570"/>
          </a:xfrm>
          <a:prstGeom prst="rect">
            <a:avLst/>
          </a:prstGeom>
        </p:spPr>
      </p:pic>
    </p:spTree>
    <p:extLst>
      <p:ext uri="{BB962C8B-B14F-4D97-AF65-F5344CB8AC3E}">
        <p14:creationId xmlns:p14="http://schemas.microsoft.com/office/powerpoint/2010/main" val="1459022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2591</TotalTime>
  <Words>7827</Words>
  <Application>Microsoft Office PowerPoint</Application>
  <PresentationFormat>On-screen Show (16:9)</PresentationFormat>
  <Paragraphs>605</Paragraphs>
  <Slides>113</Slides>
  <Notes>0</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113</vt:i4>
      </vt:variant>
    </vt:vector>
  </HeadingPairs>
  <TitlesOfParts>
    <vt:vector size="116" baseType="lpstr">
      <vt:lpstr>Arial</vt:lpstr>
      <vt:lpstr>Calibri</vt:lpstr>
      <vt:lpstr>Office Theme</vt:lpstr>
      <vt:lpstr>Skating Merit Badge Skateboarding Option</vt:lpstr>
      <vt:lpstr>PowerPoint Presentation</vt:lpstr>
      <vt:lpstr>Skating Merit Badge Requirements</vt:lpstr>
      <vt:lpstr>Skating Merit Badge Requirements</vt:lpstr>
      <vt:lpstr>Skating Merit Badge Requirements</vt:lpstr>
      <vt:lpstr>Skating Merit Badge Requirements</vt:lpstr>
      <vt:lpstr>Requirement 1a</vt:lpstr>
      <vt:lpstr>Hazards of Skating</vt:lpstr>
      <vt:lpstr>Hazards of Skating  (continued)</vt:lpstr>
      <vt:lpstr>Hazards of Skating (continued)</vt:lpstr>
      <vt:lpstr>Skating Safety Tips</vt:lpstr>
      <vt:lpstr>Skating Safety Tips  (continued)</vt:lpstr>
      <vt:lpstr>Requirement 1b</vt:lpstr>
      <vt:lpstr>First Aid for Hypothermia</vt:lpstr>
      <vt:lpstr>First Aid for Frostbite</vt:lpstr>
      <vt:lpstr>First Aid for Lacerations</vt:lpstr>
      <vt:lpstr>First Aid for Abrasions</vt:lpstr>
      <vt:lpstr>First Aid for Fractures</vt:lpstr>
      <vt:lpstr>First Aid for Sprains and Strains</vt:lpstr>
      <vt:lpstr>First Aid for Concussions</vt:lpstr>
      <vt:lpstr>First Aid for Blisters</vt:lpstr>
      <vt:lpstr>First Aid for Blisters</vt:lpstr>
      <vt:lpstr>Symptoms of Heat Reactions</vt:lpstr>
      <vt:lpstr>First Aid for Heat Related Reactions</vt:lpstr>
      <vt:lpstr>Symptoms of Shock</vt:lpstr>
      <vt:lpstr>First Aid for Shock</vt:lpstr>
      <vt:lpstr>Requirement 2a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History and Evolution of Skateboarding</vt:lpstr>
      <vt:lpstr>Requirement 2b Skateboarding</vt:lpstr>
      <vt:lpstr>Rules and Regulations of Skateparks</vt:lpstr>
      <vt:lpstr>Skatepark Etiquette</vt:lpstr>
      <vt:lpstr>Skatepark Etiquette</vt:lpstr>
      <vt:lpstr>Skatepark Etiquette (cont.)</vt:lpstr>
      <vt:lpstr>Skatepark Zones – Street</vt:lpstr>
      <vt:lpstr>Skatepark Zones – Bowl</vt:lpstr>
      <vt:lpstr>Skatepark Zones – Ramps</vt:lpstr>
      <vt:lpstr>Skatepark Zones – Ramps</vt:lpstr>
      <vt:lpstr>Skatepark Zones – Ramps</vt:lpstr>
      <vt:lpstr>Skatepark Zones – Ramps</vt:lpstr>
      <vt:lpstr>Right-of-Way and Respect for Others</vt:lpstr>
      <vt:lpstr>Communication Signals and Warnings</vt:lpstr>
      <vt:lpstr>Requirement 2c Skateboarding</vt:lpstr>
      <vt:lpstr>Skateboard Anatomy</vt:lpstr>
      <vt:lpstr>Skateboard Anatomy</vt:lpstr>
      <vt:lpstr>Skateboard Anatomy</vt:lpstr>
      <vt:lpstr>Skateboard Anatomy</vt:lpstr>
      <vt:lpstr>How to Build a Skateboard</vt:lpstr>
      <vt:lpstr>How to Build a Skateboard</vt:lpstr>
      <vt:lpstr>How to Build a Skateboard</vt:lpstr>
      <vt:lpstr>How to Build a Skateboard</vt:lpstr>
      <vt:lpstr>How to Build a Skateboard</vt:lpstr>
      <vt:lpstr>How to Build a Skateboard</vt:lpstr>
      <vt:lpstr>How to Build a Skateboard</vt:lpstr>
      <vt:lpstr>How to Build a Skateboard</vt:lpstr>
      <vt:lpstr>How to Build a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How to Maintain Your Skateboard</vt:lpstr>
      <vt:lpstr>Requirement 2d Skateboarding</vt:lpstr>
      <vt:lpstr>How to Stand on a Skateboard</vt:lpstr>
      <vt:lpstr>How to Stand on a Skateboard</vt:lpstr>
      <vt:lpstr>How to Stand on a Skateboard</vt:lpstr>
      <vt:lpstr>How to Stand on a Skateboard</vt:lpstr>
      <vt:lpstr>Staying Balanced on a Skateboard</vt:lpstr>
      <vt:lpstr>Staying Balanced on a Skateboard</vt:lpstr>
      <vt:lpstr>Staying Balanced on a Skateboard</vt:lpstr>
      <vt:lpstr>Staying Balanced on a Skateboard</vt:lpstr>
      <vt:lpstr>Staying Balanced on a Skateboard</vt:lpstr>
      <vt:lpstr>Pushing on a Skateboard</vt:lpstr>
      <vt:lpstr>Pushing on a Skateboard</vt:lpstr>
      <vt:lpstr>Pushing on a Skateboard</vt:lpstr>
      <vt:lpstr>Pushing on a Skateboard</vt:lpstr>
      <vt:lpstr>PowerPoint Presentation</vt:lpstr>
      <vt:lpstr>PowerPoint Presentation</vt:lpstr>
      <vt:lpstr>PowerPoint Presentation</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How to Stop a Skateboard</vt:lpstr>
      <vt:lpstr>Ollies</vt:lpstr>
      <vt:lpstr>Requirement 2e Skateboarding</vt:lpstr>
      <vt:lpstr>Flatland Tricks</vt:lpstr>
      <vt:lpstr>Flip Tricks</vt:lpstr>
      <vt:lpstr>Shove It Tricks</vt:lpstr>
      <vt:lpstr>Grind Tricks</vt:lpstr>
      <vt:lpstr>Slide Tricks</vt:lpstr>
      <vt:lpstr>Air Tricks</vt:lpstr>
      <vt:lpstr>Grab Tricks</vt:lpstr>
      <vt:lpstr>Bowl Tricks</vt:lpstr>
      <vt:lpstr>Ramp Tricks</vt:lpstr>
      <vt:lpstr>Footplant Tricks</vt:lpstr>
      <vt:lpstr>Balance Tricks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Terry McKibben</cp:lastModifiedBy>
  <cp:revision>292</cp:revision>
  <dcterms:created xsi:type="dcterms:W3CDTF">2013-08-21T19:17:07Z</dcterms:created>
  <dcterms:modified xsi:type="dcterms:W3CDTF">2025-04-03T02:13:53Z</dcterms:modified>
</cp:coreProperties>
</file>